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9" r:id="rId2"/>
    <p:sldId id="809" r:id="rId3"/>
    <p:sldId id="595" r:id="rId4"/>
    <p:sldId id="801" r:id="rId5"/>
    <p:sldId id="805" r:id="rId6"/>
    <p:sldId id="803" r:id="rId7"/>
    <p:sldId id="802" r:id="rId8"/>
    <p:sldId id="810" r:id="rId9"/>
    <p:sldId id="806" r:id="rId10"/>
    <p:sldId id="828" r:id="rId11"/>
    <p:sldId id="830" r:id="rId12"/>
    <p:sldId id="829" r:id="rId13"/>
    <p:sldId id="807" r:id="rId14"/>
    <p:sldId id="812" r:id="rId15"/>
    <p:sldId id="808" r:id="rId16"/>
    <p:sldId id="817" r:id="rId17"/>
    <p:sldId id="813" r:id="rId18"/>
    <p:sldId id="814" r:id="rId19"/>
    <p:sldId id="816" r:id="rId20"/>
    <p:sldId id="815" r:id="rId21"/>
    <p:sldId id="818" r:id="rId22"/>
    <p:sldId id="823" r:id="rId23"/>
    <p:sldId id="822" r:id="rId24"/>
    <p:sldId id="821" r:id="rId25"/>
    <p:sldId id="820" r:id="rId26"/>
    <p:sldId id="819" r:id="rId27"/>
    <p:sldId id="824" r:id="rId28"/>
    <p:sldId id="846" r:id="rId29"/>
    <p:sldId id="848" r:id="rId30"/>
    <p:sldId id="844" r:id="rId31"/>
    <p:sldId id="857" r:id="rId32"/>
    <p:sldId id="858" r:id="rId33"/>
    <p:sldId id="847" r:id="rId34"/>
    <p:sldId id="849" r:id="rId35"/>
    <p:sldId id="855" r:id="rId36"/>
    <p:sldId id="859" r:id="rId37"/>
    <p:sldId id="825" r:id="rId38"/>
    <p:sldId id="831" r:id="rId39"/>
    <p:sldId id="832" r:id="rId40"/>
    <p:sldId id="834" r:id="rId41"/>
    <p:sldId id="384" r:id="rId42"/>
  </p:sldIdLst>
  <p:sldSz cx="9144000" cy="6858000" type="screen4x3"/>
  <p:notesSz cx="6858000" cy="9220200"/>
  <p:defaultTextStyle>
    <a:defPPr>
      <a:defRPr lang="en-US"/>
    </a:defPPr>
    <a:lvl1pPr algn="l" rtl="0" eaLnBrk="0" fontAlgn="base" hangingPunct="0">
      <a:spcBef>
        <a:spcPct val="0"/>
      </a:spcBef>
      <a:spcAft>
        <a:spcPct val="0"/>
      </a:spcAft>
      <a:defRPr sz="3600" kern="1200">
        <a:solidFill>
          <a:schemeClr val="tx1"/>
        </a:solidFill>
        <a:latin typeface="Times New Roman" panose="02020603050405020304" pitchFamily="18" charset="0"/>
        <a:ea typeface="华文仿宋" panose="02010600040101010101" pitchFamily="2" charset="-122"/>
        <a:cs typeface="+mn-cs"/>
      </a:defRPr>
    </a:lvl1pPr>
    <a:lvl2pPr marL="457200" algn="l" rtl="0" eaLnBrk="0" fontAlgn="base" hangingPunct="0">
      <a:spcBef>
        <a:spcPct val="0"/>
      </a:spcBef>
      <a:spcAft>
        <a:spcPct val="0"/>
      </a:spcAft>
      <a:defRPr sz="3600" kern="1200">
        <a:solidFill>
          <a:schemeClr val="tx1"/>
        </a:solidFill>
        <a:latin typeface="Times New Roman" panose="02020603050405020304" pitchFamily="18" charset="0"/>
        <a:ea typeface="华文仿宋" panose="02010600040101010101" pitchFamily="2" charset="-122"/>
        <a:cs typeface="+mn-cs"/>
      </a:defRPr>
    </a:lvl2pPr>
    <a:lvl3pPr marL="914400" algn="l" rtl="0" eaLnBrk="0" fontAlgn="base" hangingPunct="0">
      <a:spcBef>
        <a:spcPct val="0"/>
      </a:spcBef>
      <a:spcAft>
        <a:spcPct val="0"/>
      </a:spcAft>
      <a:defRPr sz="3600" kern="1200">
        <a:solidFill>
          <a:schemeClr val="tx1"/>
        </a:solidFill>
        <a:latin typeface="Times New Roman" panose="02020603050405020304" pitchFamily="18" charset="0"/>
        <a:ea typeface="华文仿宋" panose="02010600040101010101" pitchFamily="2" charset="-122"/>
        <a:cs typeface="+mn-cs"/>
      </a:defRPr>
    </a:lvl3pPr>
    <a:lvl4pPr marL="1371600" algn="l" rtl="0" eaLnBrk="0" fontAlgn="base" hangingPunct="0">
      <a:spcBef>
        <a:spcPct val="0"/>
      </a:spcBef>
      <a:spcAft>
        <a:spcPct val="0"/>
      </a:spcAft>
      <a:defRPr sz="3600" kern="1200">
        <a:solidFill>
          <a:schemeClr val="tx1"/>
        </a:solidFill>
        <a:latin typeface="Times New Roman" panose="02020603050405020304" pitchFamily="18" charset="0"/>
        <a:ea typeface="华文仿宋" panose="02010600040101010101" pitchFamily="2" charset="-122"/>
        <a:cs typeface="+mn-cs"/>
      </a:defRPr>
    </a:lvl4pPr>
    <a:lvl5pPr marL="1828800" algn="l" rtl="0" eaLnBrk="0" fontAlgn="base" hangingPunct="0">
      <a:spcBef>
        <a:spcPct val="0"/>
      </a:spcBef>
      <a:spcAft>
        <a:spcPct val="0"/>
      </a:spcAft>
      <a:defRPr sz="3600" kern="1200">
        <a:solidFill>
          <a:schemeClr val="tx1"/>
        </a:solidFill>
        <a:latin typeface="Times New Roman" panose="02020603050405020304" pitchFamily="18" charset="0"/>
        <a:ea typeface="华文仿宋" panose="02010600040101010101" pitchFamily="2" charset="-122"/>
        <a:cs typeface="+mn-cs"/>
      </a:defRPr>
    </a:lvl5pPr>
    <a:lvl6pPr marL="2286000" algn="l" defTabSz="914400" rtl="0" eaLnBrk="1" latinLnBrk="0" hangingPunct="1">
      <a:defRPr sz="3600" kern="1200">
        <a:solidFill>
          <a:schemeClr val="tx1"/>
        </a:solidFill>
        <a:latin typeface="Times New Roman" panose="02020603050405020304" pitchFamily="18" charset="0"/>
        <a:ea typeface="华文仿宋" panose="02010600040101010101" pitchFamily="2" charset="-122"/>
        <a:cs typeface="+mn-cs"/>
      </a:defRPr>
    </a:lvl6pPr>
    <a:lvl7pPr marL="2743200" algn="l" defTabSz="914400" rtl="0" eaLnBrk="1" latinLnBrk="0" hangingPunct="1">
      <a:defRPr sz="3600" kern="1200">
        <a:solidFill>
          <a:schemeClr val="tx1"/>
        </a:solidFill>
        <a:latin typeface="Times New Roman" panose="02020603050405020304" pitchFamily="18" charset="0"/>
        <a:ea typeface="华文仿宋" panose="02010600040101010101" pitchFamily="2" charset="-122"/>
        <a:cs typeface="+mn-cs"/>
      </a:defRPr>
    </a:lvl7pPr>
    <a:lvl8pPr marL="3200400" algn="l" defTabSz="914400" rtl="0" eaLnBrk="1" latinLnBrk="0" hangingPunct="1">
      <a:defRPr sz="3600" kern="1200">
        <a:solidFill>
          <a:schemeClr val="tx1"/>
        </a:solidFill>
        <a:latin typeface="Times New Roman" panose="02020603050405020304" pitchFamily="18" charset="0"/>
        <a:ea typeface="华文仿宋" panose="02010600040101010101" pitchFamily="2" charset="-122"/>
        <a:cs typeface="+mn-cs"/>
      </a:defRPr>
    </a:lvl8pPr>
    <a:lvl9pPr marL="3657600" algn="l" defTabSz="914400" rtl="0" eaLnBrk="1" latinLnBrk="0" hangingPunct="1">
      <a:defRPr sz="3600" kern="1200">
        <a:solidFill>
          <a:schemeClr val="tx1"/>
        </a:solidFill>
        <a:latin typeface="Times New Roman" panose="02020603050405020304" pitchFamily="18" charset="0"/>
        <a:ea typeface="华文仿宋" panose="020106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3333CC"/>
    <a:srgbClr val="009999"/>
    <a:srgbClr val="0099CC"/>
    <a:srgbClr val="99CCFF"/>
    <a:srgbClr val="C0C0C0"/>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9" autoAdjust="0"/>
    <p:restoredTop sz="94692" autoAdjust="0"/>
  </p:normalViewPr>
  <p:slideViewPr>
    <p:cSldViewPr snapToGrid="0">
      <p:cViewPr varScale="1">
        <p:scale>
          <a:sx n="93" d="100"/>
          <a:sy n="93" d="100"/>
        </p:scale>
        <p:origin x="907"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2664" y="-64"/>
      </p:cViewPr>
      <p:guideLst>
        <p:guide orient="horz" pos="290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EBD3EF20-59BA-4414-9423-1AE6FA5E64E1}"/>
              </a:ext>
            </a:extLst>
          </p:cNvPr>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pPr>
              <a:defRPr/>
            </a:pPr>
            <a:endParaRPr lang="zh-CN" altLang="en-US"/>
          </a:p>
        </p:txBody>
      </p:sp>
      <p:sp>
        <p:nvSpPr>
          <p:cNvPr id="407555" name="Rectangle 3">
            <a:extLst>
              <a:ext uri="{FF2B5EF4-FFF2-40B4-BE49-F238E27FC236}">
                <a16:creationId xmlns:a16="http://schemas.microsoft.com/office/drawing/2014/main" id="{B97E2AEF-B399-45F4-BB54-B9CA942C9C1E}"/>
              </a:ext>
            </a:extLst>
          </p:cNvPr>
          <p:cNvSpPr>
            <a:spLocks noGrp="1" noChangeArrowheads="1"/>
          </p:cNvSpPr>
          <p:nvPr>
            <p:ph type="dt" sz="quarter" idx="1"/>
          </p:nvPr>
        </p:nvSpPr>
        <p:spPr bwMode="auto">
          <a:xfrm>
            <a:off x="3884613"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endParaRPr lang="en-US" altLang="zh-CN"/>
          </a:p>
        </p:txBody>
      </p:sp>
      <p:sp>
        <p:nvSpPr>
          <p:cNvPr id="407556" name="Rectangle 4">
            <a:extLst>
              <a:ext uri="{FF2B5EF4-FFF2-40B4-BE49-F238E27FC236}">
                <a16:creationId xmlns:a16="http://schemas.microsoft.com/office/drawing/2014/main" id="{4B6183B1-8744-4E54-BC7F-8A49EA1D8C5A}"/>
              </a:ext>
            </a:extLst>
          </p:cNvPr>
          <p:cNvSpPr>
            <a:spLocks noGrp="1" noChangeArrowheads="1"/>
          </p:cNvSpPr>
          <p:nvPr>
            <p:ph type="ftr" sz="quarter" idx="2"/>
          </p:nvPr>
        </p:nvSpPr>
        <p:spPr bwMode="auto">
          <a:xfrm>
            <a:off x="0" y="875823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407557" name="Rectangle 5">
            <a:extLst>
              <a:ext uri="{FF2B5EF4-FFF2-40B4-BE49-F238E27FC236}">
                <a16:creationId xmlns:a16="http://schemas.microsoft.com/office/drawing/2014/main" id="{2C3D655F-9C95-4D33-B762-D7D08902DE4E}"/>
              </a:ext>
            </a:extLst>
          </p:cNvPr>
          <p:cNvSpPr>
            <a:spLocks noGrp="1" noChangeArrowheads="1"/>
          </p:cNvSpPr>
          <p:nvPr>
            <p:ph type="sldNum" sz="quarter" idx="3"/>
          </p:nvPr>
        </p:nvSpPr>
        <p:spPr bwMode="auto">
          <a:xfrm>
            <a:off x="3884613" y="875823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pPr>
              <a:defRPr/>
            </a:pPr>
            <a:fld id="{6B02C72B-4EA4-4BF6-B1BA-9E19AAB2A01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BF0BDF62-2049-4CF2-9BC3-7A550ECFDB91}"/>
              </a:ext>
            </a:extLst>
          </p:cNvPr>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116739" name="Rectangle 3">
            <a:extLst>
              <a:ext uri="{FF2B5EF4-FFF2-40B4-BE49-F238E27FC236}">
                <a16:creationId xmlns:a16="http://schemas.microsoft.com/office/drawing/2014/main" id="{E51582E6-1858-491D-8B18-D78E0831FFD0}"/>
              </a:ext>
            </a:extLst>
          </p:cNvPr>
          <p:cNvSpPr>
            <a:spLocks noGrp="1" noChangeArrowheads="1"/>
          </p:cNvSpPr>
          <p:nvPr>
            <p:ph type="dt" idx="1"/>
          </p:nvPr>
        </p:nvSpPr>
        <p:spPr bwMode="auto">
          <a:xfrm>
            <a:off x="3884613"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endParaRPr lang="en-US" altLang="zh-CN"/>
          </a:p>
        </p:txBody>
      </p:sp>
      <p:sp>
        <p:nvSpPr>
          <p:cNvPr id="14340" name="Rectangle 4">
            <a:extLst>
              <a:ext uri="{FF2B5EF4-FFF2-40B4-BE49-F238E27FC236}">
                <a16:creationId xmlns:a16="http://schemas.microsoft.com/office/drawing/2014/main" id="{400A3320-888D-45A2-9CFB-B5F96BB4E2FE}"/>
              </a:ext>
            </a:extLst>
          </p:cNvPr>
          <p:cNvSpPr>
            <a:spLocks noGrp="1" noRot="1" noChangeAspect="1" noChangeArrowheads="1" noTextEdit="1"/>
          </p:cNvSpPr>
          <p:nvPr>
            <p:ph type="sldImg" idx="2"/>
          </p:nvPr>
        </p:nvSpPr>
        <p:spPr bwMode="auto">
          <a:xfrm>
            <a:off x="1123950" y="692150"/>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1" name="Rectangle 5">
            <a:extLst>
              <a:ext uri="{FF2B5EF4-FFF2-40B4-BE49-F238E27FC236}">
                <a16:creationId xmlns:a16="http://schemas.microsoft.com/office/drawing/2014/main" id="{D513D55C-68E1-425B-A5C8-3B630C3D7DDF}"/>
              </a:ext>
            </a:extLst>
          </p:cNvPr>
          <p:cNvSpPr>
            <a:spLocks noGrp="1" noChangeArrowheads="1"/>
          </p:cNvSpPr>
          <p:nvPr>
            <p:ph type="body" sz="quarter" idx="3"/>
          </p:nvPr>
        </p:nvSpPr>
        <p:spPr bwMode="auto">
          <a:xfrm>
            <a:off x="685800" y="4379913"/>
            <a:ext cx="5486400" cy="414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6742" name="Rectangle 6">
            <a:extLst>
              <a:ext uri="{FF2B5EF4-FFF2-40B4-BE49-F238E27FC236}">
                <a16:creationId xmlns:a16="http://schemas.microsoft.com/office/drawing/2014/main" id="{76A3D954-B52F-4E88-A28A-D50EBA5B1F0B}"/>
              </a:ext>
            </a:extLst>
          </p:cNvPr>
          <p:cNvSpPr>
            <a:spLocks noGrp="1" noChangeArrowheads="1"/>
          </p:cNvSpPr>
          <p:nvPr>
            <p:ph type="ftr" sz="quarter" idx="4"/>
          </p:nvPr>
        </p:nvSpPr>
        <p:spPr bwMode="auto">
          <a:xfrm>
            <a:off x="0" y="875823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116743" name="Rectangle 7">
            <a:extLst>
              <a:ext uri="{FF2B5EF4-FFF2-40B4-BE49-F238E27FC236}">
                <a16:creationId xmlns:a16="http://schemas.microsoft.com/office/drawing/2014/main" id="{BE55784A-7F6F-4CB1-9AD6-F1992F8409BD}"/>
              </a:ext>
            </a:extLst>
          </p:cNvPr>
          <p:cNvSpPr>
            <a:spLocks noGrp="1" noChangeArrowheads="1"/>
          </p:cNvSpPr>
          <p:nvPr>
            <p:ph type="sldNum" sz="quarter" idx="5"/>
          </p:nvPr>
        </p:nvSpPr>
        <p:spPr bwMode="auto">
          <a:xfrm>
            <a:off x="3884613" y="875823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pPr>
              <a:defRPr/>
            </a:pPr>
            <a:fld id="{1361D6FE-4DF1-4A1C-836A-67D9048F51B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0E7B874-B348-469D-A4AE-D3449A744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134E02-0364-477A-90B1-1C33D52BF81C}" type="slidenum">
              <a:rPr lang="zh-CN" altLang="en-US" smtClean="0"/>
              <a:pPr>
                <a:spcBef>
                  <a:spcPct val="0"/>
                </a:spcBef>
              </a:pPr>
              <a:t>1</a:t>
            </a:fld>
            <a:endParaRPr lang="en-US" altLang="zh-CN"/>
          </a:p>
        </p:txBody>
      </p:sp>
      <p:sp>
        <p:nvSpPr>
          <p:cNvPr id="17411" name="Rectangle 2">
            <a:extLst>
              <a:ext uri="{FF2B5EF4-FFF2-40B4-BE49-F238E27FC236}">
                <a16:creationId xmlns:a16="http://schemas.microsoft.com/office/drawing/2014/main" id="{D7C0FC99-A437-4CA0-AF9C-6652F0B089AD}"/>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00CD38FE-E962-4BD5-AE11-E9F92FDE4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gif"/><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bottom bar">
            <a:extLst>
              <a:ext uri="{FF2B5EF4-FFF2-40B4-BE49-F238E27FC236}">
                <a16:creationId xmlns:a16="http://schemas.microsoft.com/office/drawing/2014/main" id="{6823891C-238C-4AA7-80B4-0B88675F1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3488"/>
            <a:ext cx="91440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a:extLst>
              <a:ext uri="{FF2B5EF4-FFF2-40B4-BE49-F238E27FC236}">
                <a16:creationId xmlns:a16="http://schemas.microsoft.com/office/drawing/2014/main" id="{97543F17-93B0-421E-B157-553AAA5497C7}"/>
              </a:ext>
            </a:extLst>
          </p:cNvPr>
          <p:cNvGraphicFramePr>
            <a:graphicFrameLocks noChangeAspect="1"/>
          </p:cNvGraphicFramePr>
          <p:nvPr userDrawn="1"/>
        </p:nvGraphicFramePr>
        <p:xfrm>
          <a:off x="0" y="0"/>
          <a:ext cx="9144000" cy="703263"/>
        </p:xfrm>
        <a:graphic>
          <a:graphicData uri="http://schemas.openxmlformats.org/presentationml/2006/ole">
            <mc:AlternateContent xmlns:mc="http://schemas.openxmlformats.org/markup-compatibility/2006">
              <mc:Choice xmlns:v="urn:schemas-microsoft-com:vml" Requires="v">
                <p:oleObj spid="_x0000_s71685" name="位图图像" r:id="rId4" imgW="9161905" imgH="704948" progId="Paint.Picture">
                  <p:embed/>
                </p:oleObj>
              </mc:Choice>
              <mc:Fallback>
                <p:oleObj name="位图图像" r:id="rId4" imgW="9161905" imgH="704948" progId="Paint.Picture">
                  <p:embed/>
                  <p:pic>
                    <p:nvPicPr>
                      <p:cNvPr id="2051" name="Object 10">
                        <a:extLst>
                          <a:ext uri="{FF2B5EF4-FFF2-40B4-BE49-F238E27FC236}">
                            <a16:creationId xmlns:a16="http://schemas.microsoft.com/office/drawing/2014/main" id="{6CCBF65E-FF11-4000-99F0-28958D53B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13">
            <a:extLst>
              <a:ext uri="{FF2B5EF4-FFF2-40B4-BE49-F238E27FC236}">
                <a16:creationId xmlns:a16="http://schemas.microsoft.com/office/drawing/2014/main" id="{4005B885-2197-4662-8739-9004E56FCA8F}"/>
              </a:ext>
            </a:extLst>
          </p:cNvPr>
          <p:cNvSpPr>
            <a:spLocks noChangeShapeType="1"/>
          </p:cNvSpPr>
          <p:nvPr userDrawn="1"/>
        </p:nvSpPr>
        <p:spPr bwMode="auto">
          <a:xfrm>
            <a:off x="0" y="723900"/>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7" name="Picture 11" descr="earth3_112k">
            <a:extLst>
              <a:ext uri="{FF2B5EF4-FFF2-40B4-BE49-F238E27FC236}">
                <a16:creationId xmlns:a16="http://schemas.microsoft.com/office/drawing/2014/main" id="{CEC438B4-B116-4136-827F-8E76722CDAB8}"/>
              </a:ext>
            </a:extLst>
          </p:cNvPr>
          <p:cNvPicPr>
            <a:picLocks noChangeAspect="1" noChangeArrowheads="1" noCrop="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70888" y="0"/>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4">
            <a:extLst>
              <a:ext uri="{FF2B5EF4-FFF2-40B4-BE49-F238E27FC236}">
                <a16:creationId xmlns:a16="http://schemas.microsoft.com/office/drawing/2014/main" id="{8640492B-C06F-44E2-BD0B-D7698F832935}"/>
              </a:ext>
            </a:extLst>
          </p:cNvPr>
          <p:cNvSpPr>
            <a:spLocks noChangeShapeType="1"/>
          </p:cNvSpPr>
          <p:nvPr userDrawn="1"/>
        </p:nvSpPr>
        <p:spPr bwMode="auto">
          <a:xfrm>
            <a:off x="376238" y="1296988"/>
            <a:ext cx="8767762" cy="14287"/>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9" name="Picture 8" descr="新主楼－2">
            <a:extLst>
              <a:ext uri="{FF2B5EF4-FFF2-40B4-BE49-F238E27FC236}">
                <a16:creationId xmlns:a16="http://schemas.microsoft.com/office/drawing/2014/main" id="{71A66BD7-0094-42BD-8AC3-A1080FE0408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26988"/>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0" name="Rectangle 4">
            <a:extLst>
              <a:ext uri="{FF2B5EF4-FFF2-40B4-BE49-F238E27FC236}">
                <a16:creationId xmlns:a16="http://schemas.microsoft.com/office/drawing/2014/main" id="{E27EBC2E-760F-4EC4-B254-12189535A6FA}"/>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a:ea typeface="宋体" pitchFamily="2" charset="-122"/>
              </a:defRPr>
            </a:lvl1pPr>
          </a:lstStyle>
          <a:p>
            <a:pPr>
              <a:defRPr/>
            </a:pPr>
            <a:endParaRPr lang="en-US" altLang="zh-CN"/>
          </a:p>
        </p:txBody>
      </p:sp>
      <p:sp>
        <p:nvSpPr>
          <p:cNvPr id="11" name="Rectangle 5">
            <a:extLst>
              <a:ext uri="{FF2B5EF4-FFF2-40B4-BE49-F238E27FC236}">
                <a16:creationId xmlns:a16="http://schemas.microsoft.com/office/drawing/2014/main" id="{4BE3688C-F0D4-4CC9-AAA7-BF395B3A53C5}"/>
              </a:ext>
            </a:extLst>
          </p:cNvPr>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12" name="Rectangle 6">
            <a:extLst>
              <a:ext uri="{FF2B5EF4-FFF2-40B4-BE49-F238E27FC236}">
                <a16:creationId xmlns:a16="http://schemas.microsoft.com/office/drawing/2014/main" id="{58205D13-DB93-47CE-9D0B-D37F4E0DA523}"/>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F77AD5F2-4BC0-4DA8-B9A2-7A441FCF7166}" type="slidenum">
              <a:rPr lang="zh-CN" altLang="en-US"/>
              <a:pPr>
                <a:defRPr/>
              </a:pPr>
              <a:t>‹#›</a:t>
            </a:fld>
            <a:endParaRPr lang="en-US" altLang="zh-CN"/>
          </a:p>
        </p:txBody>
      </p:sp>
    </p:spTree>
    <p:extLst>
      <p:ext uri="{BB962C8B-B14F-4D97-AF65-F5344CB8AC3E}">
        <p14:creationId xmlns:p14="http://schemas.microsoft.com/office/powerpoint/2010/main" val="11484082"/>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358A22A3-E154-42FF-AA7F-2C20F99B6368}"/>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03BE356-D1ED-497D-B4F0-3F725109DB67}"/>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DDB4641D-ED25-4939-BF69-E8B18D228982}" type="slidenum">
              <a:rPr lang="zh-CN" altLang="en-US"/>
              <a:pPr>
                <a:defRPr/>
              </a:pPr>
              <a:t>‹#›</a:t>
            </a:fld>
            <a:endParaRPr lang="en-US" altLang="zh-CN"/>
          </a:p>
        </p:txBody>
      </p:sp>
    </p:spTree>
    <p:extLst>
      <p:ext uri="{BB962C8B-B14F-4D97-AF65-F5344CB8AC3E}">
        <p14:creationId xmlns:p14="http://schemas.microsoft.com/office/powerpoint/2010/main" val="393182522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195263"/>
            <a:ext cx="2159000" cy="59959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195263"/>
            <a:ext cx="6326188" cy="59959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748DE63B-EC72-40C2-9816-115AF370E9AA}"/>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5783FBC-C5F7-489D-9769-DE96815C5AF0}"/>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ADFAACF0-D9F6-4DBB-93B7-9B03485E82B0}" type="slidenum">
              <a:rPr lang="zh-CN" altLang="en-US"/>
              <a:pPr>
                <a:defRPr/>
              </a:pPr>
              <a:t>‹#›</a:t>
            </a:fld>
            <a:endParaRPr lang="en-US" altLang="zh-CN"/>
          </a:p>
        </p:txBody>
      </p:sp>
    </p:spTree>
    <p:extLst>
      <p:ext uri="{BB962C8B-B14F-4D97-AF65-F5344CB8AC3E}">
        <p14:creationId xmlns:p14="http://schemas.microsoft.com/office/powerpoint/2010/main" val="254563080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28600" y="195263"/>
            <a:ext cx="83947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276225" y="946150"/>
            <a:ext cx="4217988" cy="524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6613" y="946150"/>
            <a:ext cx="4219575" cy="5245100"/>
          </a:xfrm>
        </p:spPr>
        <p:txBody>
          <a:bodyPr/>
          <a:lstStyle/>
          <a:p>
            <a:pPr lvl="0"/>
            <a:endParaRPr lang="zh-CN" altLang="en-US" noProof="0"/>
          </a:p>
        </p:txBody>
      </p:sp>
      <p:sp>
        <p:nvSpPr>
          <p:cNvPr id="5" name="页脚占位符 4">
            <a:extLst>
              <a:ext uri="{FF2B5EF4-FFF2-40B4-BE49-F238E27FC236}">
                <a16:creationId xmlns:a16="http://schemas.microsoft.com/office/drawing/2014/main" id="{2B1E8FEA-64BE-4C17-9F6B-8F2614D1C6D4}"/>
              </a:ext>
            </a:extLst>
          </p:cNvPr>
          <p:cNvSpPr>
            <a:spLocks noGrp="1"/>
          </p:cNvSpPr>
          <p:nvPr>
            <p:ph type="ftr" sz="quarter" idx="10"/>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B0F7E5F9-C036-4C93-8CF6-6DE03DD71A77}"/>
              </a:ext>
            </a:extLst>
          </p:cNvPr>
          <p:cNvSpPr>
            <a:spLocks noGrp="1"/>
          </p:cNvSpPr>
          <p:nvPr>
            <p:ph type="sldNum" sz="quarter" idx="11"/>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D825573D-587D-4E6B-9DE6-2344EB9F873C}" type="slidenum">
              <a:rPr lang="zh-CN" altLang="en-US"/>
              <a:pPr>
                <a:defRPr/>
              </a:pPr>
              <a:t>‹#›</a:t>
            </a:fld>
            <a:endParaRPr lang="en-US" altLang="zh-CN"/>
          </a:p>
        </p:txBody>
      </p:sp>
    </p:spTree>
    <p:extLst>
      <p:ext uri="{BB962C8B-B14F-4D97-AF65-F5344CB8AC3E}">
        <p14:creationId xmlns:p14="http://schemas.microsoft.com/office/powerpoint/2010/main" val="425611472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Users\dfma\Desktop\beihang.jpg">
            <a:extLst>
              <a:ext uri="{FF2B5EF4-FFF2-40B4-BE49-F238E27FC236}">
                <a16:creationId xmlns:a16="http://schemas.microsoft.com/office/drawing/2014/main" id="{23E46215-8F69-4488-A9ED-222C0BCB64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5">
            <a:extLst>
              <a:ext uri="{FF2B5EF4-FFF2-40B4-BE49-F238E27FC236}">
                <a16:creationId xmlns:a16="http://schemas.microsoft.com/office/drawing/2014/main" id="{A2B0A6B7-D084-4214-93F1-EB56FCA99238}"/>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C3508E-E75B-4350-9172-20E396E26067}"/>
              </a:ext>
            </a:extLst>
          </p:cNvPr>
          <p:cNvSpPr>
            <a:spLocks noGrp="1" noChangeArrowheads="1"/>
          </p:cNvSpPr>
          <p:nvPr>
            <p:ph type="sldNum" sz="quarter" idx="11"/>
          </p:nvPr>
        </p:nvSpPr>
        <p:spPr>
          <a:xfrm>
            <a:off x="7010400" y="6265863"/>
            <a:ext cx="205105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b="1"/>
            </a:lvl1pPr>
          </a:lstStyle>
          <a:p>
            <a:pPr>
              <a:defRPr/>
            </a:pPr>
            <a:fld id="{CA1121E1-15DA-41DC-9894-D6FD584A70B6}" type="slidenum">
              <a:rPr lang="zh-CN" altLang="en-US"/>
              <a:pPr>
                <a:defRPr/>
              </a:pPr>
              <a:t>‹#›</a:t>
            </a:fld>
            <a:endParaRPr lang="en-US" altLang="zh-CN"/>
          </a:p>
        </p:txBody>
      </p:sp>
    </p:spTree>
    <p:extLst>
      <p:ext uri="{BB962C8B-B14F-4D97-AF65-F5344CB8AC3E}">
        <p14:creationId xmlns:p14="http://schemas.microsoft.com/office/powerpoint/2010/main" val="175972228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81B0FCC1-88AB-4FF7-B7D3-4D19EFA24A84}"/>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BAE4287-B9A7-4C10-BBC6-20D68C1F24EC}"/>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EC459120-1A1A-45CF-AE5A-219DCF4619ED}" type="slidenum">
              <a:rPr lang="zh-CN" altLang="en-US"/>
              <a:pPr>
                <a:defRPr/>
              </a:pPr>
              <a:t>‹#›</a:t>
            </a:fld>
            <a:endParaRPr lang="en-US" altLang="zh-CN"/>
          </a:p>
        </p:txBody>
      </p:sp>
    </p:spTree>
    <p:extLst>
      <p:ext uri="{BB962C8B-B14F-4D97-AF65-F5344CB8AC3E}">
        <p14:creationId xmlns:p14="http://schemas.microsoft.com/office/powerpoint/2010/main" val="193577784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FCD84814-5C8A-47E1-BABD-52F02624583C}"/>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2CA6A4-8F00-4497-B8FD-71C9886FAE0B}"/>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49AC7BD5-F56E-465C-A340-AAD5AD931C6A}" type="slidenum">
              <a:rPr lang="zh-CN" altLang="en-US"/>
              <a:pPr>
                <a:defRPr/>
              </a:pPr>
              <a:t>‹#›</a:t>
            </a:fld>
            <a:endParaRPr lang="en-US" altLang="zh-CN"/>
          </a:p>
        </p:txBody>
      </p:sp>
    </p:spTree>
    <p:extLst>
      <p:ext uri="{BB962C8B-B14F-4D97-AF65-F5344CB8AC3E}">
        <p14:creationId xmlns:p14="http://schemas.microsoft.com/office/powerpoint/2010/main" val="378360783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99CDA430-025A-4F26-8232-20756C9255E0}"/>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20C24D86-CA97-4B36-AE16-C71F9F268E41}"/>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57494120-48A9-4D7B-BE2F-4C970A87B845}" type="slidenum">
              <a:rPr lang="zh-CN" altLang="en-US"/>
              <a:pPr>
                <a:defRPr/>
              </a:pPr>
              <a:t>‹#›</a:t>
            </a:fld>
            <a:endParaRPr lang="en-US" altLang="zh-CN"/>
          </a:p>
        </p:txBody>
      </p:sp>
    </p:spTree>
    <p:extLst>
      <p:ext uri="{BB962C8B-B14F-4D97-AF65-F5344CB8AC3E}">
        <p14:creationId xmlns:p14="http://schemas.microsoft.com/office/powerpoint/2010/main" val="223721072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3BC575CB-E42D-464B-9C9D-9C6F0335121A}"/>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2985078-9E8E-4AD5-B498-7D35A94141FB}"/>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4D565AAF-389B-4764-B32D-1E49884C7002}" type="slidenum">
              <a:rPr lang="zh-CN" altLang="en-US"/>
              <a:pPr>
                <a:defRPr/>
              </a:pPr>
              <a:t>‹#›</a:t>
            </a:fld>
            <a:endParaRPr lang="en-US" altLang="zh-CN"/>
          </a:p>
        </p:txBody>
      </p:sp>
    </p:spTree>
    <p:extLst>
      <p:ext uri="{BB962C8B-B14F-4D97-AF65-F5344CB8AC3E}">
        <p14:creationId xmlns:p14="http://schemas.microsoft.com/office/powerpoint/2010/main" val="112742984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22E41E-3CE1-4F1B-A23E-EC6C2842541E}"/>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A5F9B694-5B26-487D-8FA1-C7F5C7A444E4}"/>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29D54C0A-D7A4-4315-B3F7-8D4DAB5BD120}" type="slidenum">
              <a:rPr lang="zh-CN" altLang="en-US"/>
              <a:pPr>
                <a:defRPr/>
              </a:pPr>
              <a:t>‹#›</a:t>
            </a:fld>
            <a:endParaRPr lang="en-US" altLang="zh-CN"/>
          </a:p>
        </p:txBody>
      </p:sp>
    </p:spTree>
    <p:extLst>
      <p:ext uri="{BB962C8B-B14F-4D97-AF65-F5344CB8AC3E}">
        <p14:creationId xmlns:p14="http://schemas.microsoft.com/office/powerpoint/2010/main" val="303581314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3C68695E-2B66-4485-B7AC-F13C97C3D68C}"/>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4904141-3EAD-40EC-B10E-22655BF88F6F}"/>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14EE8A87-9B8C-40A0-AB09-795AAFC161C0}" type="slidenum">
              <a:rPr lang="zh-CN" altLang="en-US"/>
              <a:pPr>
                <a:defRPr/>
              </a:pPr>
              <a:t>‹#›</a:t>
            </a:fld>
            <a:endParaRPr lang="en-US" altLang="zh-CN"/>
          </a:p>
        </p:txBody>
      </p:sp>
    </p:spTree>
    <p:extLst>
      <p:ext uri="{BB962C8B-B14F-4D97-AF65-F5344CB8AC3E}">
        <p14:creationId xmlns:p14="http://schemas.microsoft.com/office/powerpoint/2010/main" val="404809584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CE79B128-B0FC-437A-8792-E0F4246A9330}"/>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66A5B56-AED2-4962-9769-B6490528C226}"/>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A65E70DF-7AB9-417B-92FE-E9FE5CE86B1F}" type="slidenum">
              <a:rPr lang="zh-CN" altLang="en-US"/>
              <a:pPr>
                <a:defRPr/>
              </a:pPr>
              <a:t>‹#›</a:t>
            </a:fld>
            <a:endParaRPr lang="en-US" altLang="zh-CN"/>
          </a:p>
        </p:txBody>
      </p:sp>
    </p:spTree>
    <p:extLst>
      <p:ext uri="{BB962C8B-B14F-4D97-AF65-F5344CB8AC3E}">
        <p14:creationId xmlns:p14="http://schemas.microsoft.com/office/powerpoint/2010/main" val="2882968824"/>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86B7CCF-79EE-4DF5-BC50-CA9E022EFAF9}"/>
              </a:ext>
            </a:extLst>
          </p:cNvPr>
          <p:cNvSpPr>
            <a:spLocks noGrp="1" noChangeArrowheads="1"/>
          </p:cNvSpPr>
          <p:nvPr>
            <p:ph type="title"/>
          </p:nvPr>
        </p:nvSpPr>
        <p:spPr bwMode="auto">
          <a:xfrm>
            <a:off x="1176338" y="195263"/>
            <a:ext cx="74469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D573E09-8FB2-4A46-91A0-ACD332073976}"/>
              </a:ext>
            </a:extLst>
          </p:cNvPr>
          <p:cNvSpPr>
            <a:spLocks noGrp="1" noChangeArrowheads="1"/>
          </p:cNvSpPr>
          <p:nvPr>
            <p:ph type="body" idx="1"/>
          </p:nvPr>
        </p:nvSpPr>
        <p:spPr bwMode="auto">
          <a:xfrm>
            <a:off x="276225" y="946150"/>
            <a:ext cx="8589963"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29" name="Rectangle 5">
            <a:extLst>
              <a:ext uri="{FF2B5EF4-FFF2-40B4-BE49-F238E27FC236}">
                <a16:creationId xmlns:a16="http://schemas.microsoft.com/office/drawing/2014/main" id="{47F8C99F-1E59-4A66-8B7A-62BF93320A44}"/>
              </a:ext>
            </a:extLst>
          </p:cNvPr>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2" name="Text Box 19">
            <a:extLst>
              <a:ext uri="{FF2B5EF4-FFF2-40B4-BE49-F238E27FC236}">
                <a16:creationId xmlns:a16="http://schemas.microsoft.com/office/drawing/2014/main" id="{AE94F3B6-83FE-4128-8434-FD40035CA31F}"/>
              </a:ext>
            </a:extLst>
          </p:cNvPr>
          <p:cNvSpPr txBox="1">
            <a:spLocks noChangeArrowheads="1"/>
          </p:cNvSpPr>
          <p:nvPr userDrawn="1"/>
        </p:nvSpPr>
        <p:spPr bwMode="auto">
          <a:xfrm>
            <a:off x="4903788" y="4256088"/>
            <a:ext cx="2409825" cy="457200"/>
          </a:xfrm>
          <a:prstGeom prst="rect">
            <a:avLst/>
          </a:prstGeom>
          <a:noFill/>
          <a:ln>
            <a:noFill/>
          </a:ln>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eaLnBrk="1" hangingPunct="1">
              <a:spcBef>
                <a:spcPct val="50000"/>
              </a:spcBef>
              <a:defRPr/>
            </a:pPr>
            <a:r>
              <a:rPr lang="zh-CN" altLang="en-US" sz="2400">
                <a:solidFill>
                  <a:schemeClr val="bg1"/>
                </a:solidFill>
                <a:ea typeface="华文行楷" panose="02010800040101010101" pitchFamily="2" charset="-122"/>
              </a:rPr>
              <a:t>计算机学院</a:t>
            </a:r>
          </a:p>
        </p:txBody>
      </p:sp>
      <p:sp>
        <p:nvSpPr>
          <p:cNvPr id="1044" name="Rectangle 20">
            <a:extLst>
              <a:ext uri="{FF2B5EF4-FFF2-40B4-BE49-F238E27FC236}">
                <a16:creationId xmlns:a16="http://schemas.microsoft.com/office/drawing/2014/main" id="{EE2FC742-F095-4737-BA97-9AD525CCA8F5}"/>
              </a:ext>
            </a:extLst>
          </p:cNvPr>
          <p:cNvSpPr>
            <a:spLocks noChangeArrowheads="1"/>
          </p:cNvSpPr>
          <p:nvPr userDrawn="1"/>
        </p:nvSpPr>
        <p:spPr bwMode="auto">
          <a:xfrm>
            <a:off x="8394700" y="6488113"/>
            <a:ext cx="539750" cy="336550"/>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5B3BF76B-9C8D-4C52-A3CC-816258DE4ED8}" type="slidenum">
              <a:rPr lang="zh-CN" altLang="en-US" sz="1600" smtClean="0">
                <a:solidFill>
                  <a:schemeClr val="bg1"/>
                </a:solidFill>
                <a:ea typeface="宋体" panose="02010600030101010101" pitchFamily="2" charset="-122"/>
              </a:rPr>
              <a:pPr algn="ctr" eaLnBrk="1" hangingPunct="1">
                <a:defRPr/>
              </a:pPr>
              <a:t>‹#›</a:t>
            </a:fld>
            <a:endParaRPr lang="en-US" altLang="zh-CN" sz="1600">
              <a:solidFill>
                <a:schemeClr val="bg1"/>
              </a:solidFill>
              <a:ea typeface="宋体" panose="02010600030101010101" pitchFamily="2" charset="-122"/>
            </a:endParaRPr>
          </a:p>
        </p:txBody>
      </p:sp>
      <p:sp>
        <p:nvSpPr>
          <p:cNvPr id="1031" name="Line 27">
            <a:extLst>
              <a:ext uri="{FF2B5EF4-FFF2-40B4-BE49-F238E27FC236}">
                <a16:creationId xmlns:a16="http://schemas.microsoft.com/office/drawing/2014/main" id="{233EE9C3-9DA0-4C58-B680-FA4BE1CD0366}"/>
              </a:ext>
            </a:extLst>
          </p:cNvPr>
          <p:cNvSpPr>
            <a:spLocks noChangeShapeType="1"/>
          </p:cNvSpPr>
          <p:nvPr userDrawn="1"/>
        </p:nvSpPr>
        <p:spPr bwMode="auto">
          <a:xfrm>
            <a:off x="0" y="80963"/>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Line 28">
            <a:extLst>
              <a:ext uri="{FF2B5EF4-FFF2-40B4-BE49-F238E27FC236}">
                <a16:creationId xmlns:a16="http://schemas.microsoft.com/office/drawing/2014/main" id="{36A9A256-E19D-4B1A-B5CE-68F7C884ED60}"/>
              </a:ext>
            </a:extLst>
          </p:cNvPr>
          <p:cNvSpPr>
            <a:spLocks noChangeShapeType="1"/>
          </p:cNvSpPr>
          <p:nvPr userDrawn="1"/>
        </p:nvSpPr>
        <p:spPr bwMode="auto">
          <a:xfrm>
            <a:off x="433388" y="796925"/>
            <a:ext cx="871061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Text Box 33">
            <a:extLst>
              <a:ext uri="{FF2B5EF4-FFF2-40B4-BE49-F238E27FC236}">
                <a16:creationId xmlns:a16="http://schemas.microsoft.com/office/drawing/2014/main" id="{9063AE59-6039-4A20-BECC-620E0A18C1AB}"/>
              </a:ext>
            </a:extLst>
          </p:cNvPr>
          <p:cNvSpPr txBox="1">
            <a:spLocks noChangeArrowheads="1"/>
          </p:cNvSpPr>
          <p:nvPr userDrawn="1"/>
        </p:nvSpPr>
        <p:spPr bwMode="auto">
          <a:xfrm>
            <a:off x="2871788" y="6411913"/>
            <a:ext cx="2678112" cy="457200"/>
          </a:xfrm>
          <a:prstGeom prst="rect">
            <a:avLst/>
          </a:prstGeom>
          <a:noFill/>
          <a:ln>
            <a:noFill/>
          </a:ln>
          <a:effectLst>
            <a:prstShdw prst="shdw13" dist="74053" dir="7257825">
              <a:schemeClr val="bg2">
                <a:alpha val="50000"/>
              </a:schemeClr>
            </a:prstShdw>
          </a:effectLst>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eaLnBrk="1" hangingPunct="1">
              <a:spcBef>
                <a:spcPct val="50000"/>
              </a:spcBef>
              <a:defRPr/>
            </a:pPr>
            <a:r>
              <a:rPr lang="zh-CN" altLang="en-US" sz="2400">
                <a:solidFill>
                  <a:schemeClr val="bg1"/>
                </a:solidFill>
                <a:latin typeface="华文行楷" panose="02010800040101010101" pitchFamily="2" charset="-122"/>
                <a:ea typeface="华文行楷" panose="02010800040101010101" pitchFamily="2" charset="-122"/>
              </a:rPr>
              <a:t>计算机学院</a:t>
            </a:r>
          </a:p>
        </p:txBody>
      </p:sp>
      <p:sp>
        <p:nvSpPr>
          <p:cNvPr id="12" name="Rectangle 20">
            <a:extLst>
              <a:ext uri="{FF2B5EF4-FFF2-40B4-BE49-F238E27FC236}">
                <a16:creationId xmlns:a16="http://schemas.microsoft.com/office/drawing/2014/main" id="{86467832-DB3A-4DEA-9548-E61C7546563D}"/>
              </a:ext>
            </a:extLst>
          </p:cNvPr>
          <p:cNvSpPr>
            <a:spLocks noChangeArrowheads="1"/>
          </p:cNvSpPr>
          <p:nvPr userDrawn="1"/>
        </p:nvSpPr>
        <p:spPr bwMode="auto">
          <a:xfrm>
            <a:off x="8355013" y="6257925"/>
            <a:ext cx="788987" cy="460375"/>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1BDE0255-8009-4812-9A50-65DB4EF4C9D4}" type="slidenum">
              <a:rPr lang="zh-CN" altLang="en-US" sz="2400" smtClean="0"/>
              <a:pPr algn="ctr" eaLnBrk="1" hangingPunct="1">
                <a:defRPr/>
              </a:pPr>
              <a:t>‹#›</a:t>
            </a:fld>
            <a:endParaRPr lang="en-US" altLang="zh-CN" sz="2400"/>
          </a:p>
        </p:txBody>
      </p:sp>
    </p:spTree>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Lst>
  <p:transition>
    <p:wipe dir="r"/>
  </p:transition>
  <p:txStyles>
    <p:titleStyle>
      <a:lvl1pPr algn="l" rtl="0" eaLnBrk="0" fontAlgn="base" hangingPunct="0">
        <a:spcBef>
          <a:spcPct val="0"/>
        </a:spcBef>
        <a:spcAft>
          <a:spcPct val="0"/>
        </a:spcAft>
        <a:defRPr sz="4000" b="1">
          <a:solidFill>
            <a:srgbClr val="FF0000"/>
          </a:solidFill>
          <a:latin typeface="+mj-lt"/>
          <a:ea typeface="+mj-ea"/>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A44C6A4-275B-4013-B7DC-AE31AE652CAC}"/>
              </a:ext>
            </a:extLst>
          </p:cNvPr>
          <p:cNvSpPr>
            <a:spLocks noGrp="1" noChangeArrowheads="1"/>
          </p:cNvSpPr>
          <p:nvPr>
            <p:ph type="ctrTitle"/>
          </p:nvPr>
        </p:nvSpPr>
        <p:spPr>
          <a:xfrm>
            <a:off x="623888" y="217488"/>
            <a:ext cx="8266112" cy="1876425"/>
          </a:xfrm>
        </p:spPr>
        <p:txBody>
          <a:bodyPr/>
          <a:lstStyle/>
          <a:p>
            <a:pPr eaLnBrk="1" hangingPunct="1">
              <a:lnSpc>
                <a:spcPct val="135000"/>
              </a:lnSpc>
            </a:pPr>
            <a:r>
              <a:rPr lang="zh-CN" altLang="en-US" sz="6000"/>
              <a:t>社交网络</a:t>
            </a:r>
          </a:p>
        </p:txBody>
      </p:sp>
      <p:sp>
        <p:nvSpPr>
          <p:cNvPr id="3" name="副标题 2">
            <a:extLst>
              <a:ext uri="{FF2B5EF4-FFF2-40B4-BE49-F238E27FC236}">
                <a16:creationId xmlns:a16="http://schemas.microsoft.com/office/drawing/2014/main" id="{95F47B07-9350-4B84-98B3-A0D72C3F66A2}"/>
              </a:ext>
            </a:extLst>
          </p:cNvPr>
          <p:cNvSpPr>
            <a:spLocks noGrp="1"/>
          </p:cNvSpPr>
          <p:nvPr>
            <p:ph type="subTitle" idx="1"/>
          </p:nvPr>
        </p:nvSpPr>
        <p:spPr/>
        <p:txBody>
          <a:bodyPr/>
          <a:lstStyle/>
          <a:p>
            <a:endParaRPr lang="zh-CN"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55F0AE9E-B00C-4BD1-B74C-140EE26F77E9}"/>
              </a:ext>
            </a:extLst>
          </p:cNvPr>
          <p:cNvSpPr>
            <a:spLocks noGrp="1" noChangeArrowheads="1"/>
          </p:cNvSpPr>
          <p:nvPr>
            <p:ph type="title"/>
          </p:nvPr>
        </p:nvSpPr>
        <p:spPr/>
        <p:txBody>
          <a:bodyPr/>
          <a:lstStyle/>
          <a:p>
            <a:r>
              <a:rPr lang="en-US" altLang="zh-CN"/>
              <a:t>2. </a:t>
            </a:r>
            <a:r>
              <a:rPr lang="zh-CN" altLang="en-US"/>
              <a:t>社交网络的地位和作用</a:t>
            </a:r>
          </a:p>
        </p:txBody>
      </p:sp>
      <p:pic>
        <p:nvPicPr>
          <p:cNvPr id="26627" name="图片 5">
            <a:extLst>
              <a:ext uri="{FF2B5EF4-FFF2-40B4-BE49-F238E27FC236}">
                <a16:creationId xmlns:a16="http://schemas.microsoft.com/office/drawing/2014/main" id="{3570E74E-ACD9-47AF-8328-470559B8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3" y="1917700"/>
            <a:ext cx="7775575"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1451B39B-5F21-478D-B148-825631B97C77}"/>
              </a:ext>
            </a:extLst>
          </p:cNvPr>
          <p:cNvSpPr/>
          <p:nvPr/>
        </p:nvSpPr>
        <p:spPr bwMode="auto">
          <a:xfrm>
            <a:off x="658813"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政治</a:t>
            </a:r>
          </a:p>
        </p:txBody>
      </p:sp>
      <p:sp>
        <p:nvSpPr>
          <p:cNvPr id="8" name="圆角矩形 7">
            <a:extLst>
              <a:ext uri="{FF2B5EF4-FFF2-40B4-BE49-F238E27FC236}">
                <a16:creationId xmlns:a16="http://schemas.microsoft.com/office/drawing/2014/main" id="{F28C4187-7285-4E5B-B5DE-2D67EF019895}"/>
              </a:ext>
            </a:extLst>
          </p:cNvPr>
          <p:cNvSpPr/>
          <p:nvPr/>
        </p:nvSpPr>
        <p:spPr bwMode="auto">
          <a:xfrm>
            <a:off x="2706688"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lang="zh-CN" altLang="en-US" sz="2215" dirty="0">
                <a:solidFill>
                  <a:srgbClr val="000066"/>
                </a:solidFill>
                <a:latin typeface="Times New Roman" pitchFamily="18" charset="0"/>
                <a:ea typeface="宋体" pitchFamily="2" charset="-122"/>
              </a:rPr>
              <a:t>经济</a:t>
            </a:r>
            <a:endParaRPr kumimoji="1" lang="zh-CN" altLang="en-US" sz="2215" b="1" dirty="0">
              <a:solidFill>
                <a:srgbClr val="000066"/>
              </a:solidFill>
              <a:latin typeface="Times New Roman" pitchFamily="18" charset="0"/>
              <a:ea typeface="宋体" pitchFamily="2" charset="-122"/>
            </a:endParaRPr>
          </a:p>
        </p:txBody>
      </p:sp>
      <p:sp>
        <p:nvSpPr>
          <p:cNvPr id="9" name="圆角矩形 8">
            <a:extLst>
              <a:ext uri="{FF2B5EF4-FFF2-40B4-BE49-F238E27FC236}">
                <a16:creationId xmlns:a16="http://schemas.microsoft.com/office/drawing/2014/main" id="{5635F30B-D4AD-4FC1-B438-4269ED85B978}"/>
              </a:ext>
            </a:extLst>
          </p:cNvPr>
          <p:cNvSpPr/>
          <p:nvPr/>
        </p:nvSpPr>
        <p:spPr bwMode="auto">
          <a:xfrm>
            <a:off x="4779963"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文化</a:t>
            </a:r>
          </a:p>
        </p:txBody>
      </p:sp>
      <p:sp>
        <p:nvSpPr>
          <p:cNvPr id="10" name="圆角矩形 9">
            <a:extLst>
              <a:ext uri="{FF2B5EF4-FFF2-40B4-BE49-F238E27FC236}">
                <a16:creationId xmlns:a16="http://schemas.microsoft.com/office/drawing/2014/main" id="{C9315B9E-A76C-4AD6-A8F8-B628FC26A9B6}"/>
              </a:ext>
            </a:extLst>
          </p:cNvPr>
          <p:cNvSpPr/>
          <p:nvPr/>
        </p:nvSpPr>
        <p:spPr bwMode="auto">
          <a:xfrm>
            <a:off x="6853238"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生活</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688DB567-FFF8-4937-9948-FD4271A9A73A}"/>
              </a:ext>
            </a:extLst>
          </p:cNvPr>
          <p:cNvSpPr>
            <a:spLocks noGrp="1" noChangeArrowheads="1"/>
          </p:cNvSpPr>
          <p:nvPr>
            <p:ph type="title"/>
          </p:nvPr>
        </p:nvSpPr>
        <p:spPr/>
        <p:txBody>
          <a:bodyPr/>
          <a:lstStyle/>
          <a:p>
            <a:r>
              <a:rPr lang="en-US" altLang="zh-CN"/>
              <a:t>2. </a:t>
            </a:r>
            <a:r>
              <a:rPr lang="zh-CN" altLang="en-US"/>
              <a:t>社交网络的地位和作用</a:t>
            </a:r>
          </a:p>
        </p:txBody>
      </p:sp>
      <p:pic>
        <p:nvPicPr>
          <p:cNvPr id="27651" name="图片 5">
            <a:extLst>
              <a:ext uri="{FF2B5EF4-FFF2-40B4-BE49-F238E27FC236}">
                <a16:creationId xmlns:a16="http://schemas.microsoft.com/office/drawing/2014/main" id="{7419769B-C526-481A-AB19-FC4B24420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32"/>
          <a:stretch>
            <a:fillRect/>
          </a:stretch>
        </p:blipFill>
        <p:spPr bwMode="auto">
          <a:xfrm>
            <a:off x="658813" y="2025650"/>
            <a:ext cx="78041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B532CEE3-6D22-4A64-9E73-EA19B9707123}"/>
              </a:ext>
            </a:extLst>
          </p:cNvPr>
          <p:cNvSpPr/>
          <p:nvPr/>
        </p:nvSpPr>
        <p:spPr bwMode="auto">
          <a:xfrm>
            <a:off x="658813"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政治</a:t>
            </a:r>
          </a:p>
        </p:txBody>
      </p:sp>
      <p:sp>
        <p:nvSpPr>
          <p:cNvPr id="8" name="圆角矩形 7">
            <a:extLst>
              <a:ext uri="{FF2B5EF4-FFF2-40B4-BE49-F238E27FC236}">
                <a16:creationId xmlns:a16="http://schemas.microsoft.com/office/drawing/2014/main" id="{0D674925-CA2B-4BBD-83AF-32E59463BF8F}"/>
              </a:ext>
            </a:extLst>
          </p:cNvPr>
          <p:cNvSpPr/>
          <p:nvPr/>
        </p:nvSpPr>
        <p:spPr bwMode="auto">
          <a:xfrm>
            <a:off x="2706688"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lang="zh-CN" altLang="en-US" sz="2215" dirty="0">
                <a:solidFill>
                  <a:srgbClr val="000066"/>
                </a:solidFill>
                <a:latin typeface="Times New Roman" pitchFamily="18" charset="0"/>
                <a:ea typeface="宋体" pitchFamily="2" charset="-122"/>
              </a:rPr>
              <a:t>经济</a:t>
            </a:r>
            <a:endParaRPr kumimoji="1" lang="zh-CN" altLang="en-US" sz="2215" b="1" dirty="0">
              <a:solidFill>
                <a:srgbClr val="000066"/>
              </a:solidFill>
              <a:latin typeface="Times New Roman" pitchFamily="18" charset="0"/>
              <a:ea typeface="宋体" pitchFamily="2" charset="-122"/>
            </a:endParaRPr>
          </a:p>
        </p:txBody>
      </p:sp>
      <p:sp>
        <p:nvSpPr>
          <p:cNvPr id="9" name="圆角矩形 8">
            <a:extLst>
              <a:ext uri="{FF2B5EF4-FFF2-40B4-BE49-F238E27FC236}">
                <a16:creationId xmlns:a16="http://schemas.microsoft.com/office/drawing/2014/main" id="{F271AF71-D255-4162-91F7-ABAA83C36A93}"/>
              </a:ext>
            </a:extLst>
          </p:cNvPr>
          <p:cNvSpPr/>
          <p:nvPr/>
        </p:nvSpPr>
        <p:spPr bwMode="auto">
          <a:xfrm>
            <a:off x="4779963"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文化</a:t>
            </a:r>
          </a:p>
        </p:txBody>
      </p:sp>
      <p:sp>
        <p:nvSpPr>
          <p:cNvPr id="10" name="圆角矩形 9">
            <a:extLst>
              <a:ext uri="{FF2B5EF4-FFF2-40B4-BE49-F238E27FC236}">
                <a16:creationId xmlns:a16="http://schemas.microsoft.com/office/drawing/2014/main" id="{5B250DFF-E78B-4D62-8301-DD7D43F035A4}"/>
              </a:ext>
            </a:extLst>
          </p:cNvPr>
          <p:cNvSpPr/>
          <p:nvPr/>
        </p:nvSpPr>
        <p:spPr bwMode="auto">
          <a:xfrm>
            <a:off x="6853238"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生活</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8E693DE6-3AC6-4E58-A8C3-3ED1F0FC49CD}"/>
              </a:ext>
            </a:extLst>
          </p:cNvPr>
          <p:cNvSpPr>
            <a:spLocks noGrp="1" noChangeArrowheads="1"/>
          </p:cNvSpPr>
          <p:nvPr>
            <p:ph type="title"/>
          </p:nvPr>
        </p:nvSpPr>
        <p:spPr/>
        <p:txBody>
          <a:bodyPr/>
          <a:lstStyle/>
          <a:p>
            <a:r>
              <a:rPr lang="en-US" altLang="zh-CN"/>
              <a:t>2. </a:t>
            </a:r>
            <a:r>
              <a:rPr lang="zh-CN" altLang="en-US"/>
              <a:t>社交网络的地位和作用</a:t>
            </a:r>
          </a:p>
        </p:txBody>
      </p:sp>
      <p:pic>
        <p:nvPicPr>
          <p:cNvPr id="28675" name="图片 5">
            <a:extLst>
              <a:ext uri="{FF2B5EF4-FFF2-40B4-BE49-F238E27FC236}">
                <a16:creationId xmlns:a16="http://schemas.microsoft.com/office/drawing/2014/main" id="{9BA5E4D2-CA77-4B5C-ACE7-E39A2A0C2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3" y="1984375"/>
            <a:ext cx="7678737"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01F073A6-2058-4AB6-88F8-AD56F7CA6280}"/>
              </a:ext>
            </a:extLst>
          </p:cNvPr>
          <p:cNvSpPr/>
          <p:nvPr/>
        </p:nvSpPr>
        <p:spPr bwMode="auto">
          <a:xfrm>
            <a:off x="658813"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政治</a:t>
            </a:r>
          </a:p>
        </p:txBody>
      </p:sp>
      <p:sp>
        <p:nvSpPr>
          <p:cNvPr id="8" name="圆角矩形 7">
            <a:extLst>
              <a:ext uri="{FF2B5EF4-FFF2-40B4-BE49-F238E27FC236}">
                <a16:creationId xmlns:a16="http://schemas.microsoft.com/office/drawing/2014/main" id="{D6E09A29-A89F-4500-954A-C2633B3CA27A}"/>
              </a:ext>
            </a:extLst>
          </p:cNvPr>
          <p:cNvSpPr/>
          <p:nvPr/>
        </p:nvSpPr>
        <p:spPr bwMode="auto">
          <a:xfrm>
            <a:off x="2706688"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lang="zh-CN" altLang="en-US" sz="2215" dirty="0">
                <a:solidFill>
                  <a:srgbClr val="000066"/>
                </a:solidFill>
                <a:latin typeface="Times New Roman" pitchFamily="18" charset="0"/>
                <a:ea typeface="宋体" pitchFamily="2" charset="-122"/>
              </a:rPr>
              <a:t>经济</a:t>
            </a:r>
            <a:endParaRPr kumimoji="1" lang="zh-CN" altLang="en-US" sz="2215" b="1" dirty="0">
              <a:solidFill>
                <a:srgbClr val="000066"/>
              </a:solidFill>
              <a:latin typeface="Times New Roman" pitchFamily="18" charset="0"/>
              <a:ea typeface="宋体" pitchFamily="2" charset="-122"/>
            </a:endParaRPr>
          </a:p>
        </p:txBody>
      </p:sp>
      <p:sp>
        <p:nvSpPr>
          <p:cNvPr id="9" name="圆角矩形 8">
            <a:extLst>
              <a:ext uri="{FF2B5EF4-FFF2-40B4-BE49-F238E27FC236}">
                <a16:creationId xmlns:a16="http://schemas.microsoft.com/office/drawing/2014/main" id="{E0E2C3C0-FA11-4D67-8C61-B5403EEC7CB8}"/>
              </a:ext>
            </a:extLst>
          </p:cNvPr>
          <p:cNvSpPr/>
          <p:nvPr/>
        </p:nvSpPr>
        <p:spPr bwMode="auto">
          <a:xfrm>
            <a:off x="4779963"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文化</a:t>
            </a:r>
          </a:p>
        </p:txBody>
      </p:sp>
      <p:sp>
        <p:nvSpPr>
          <p:cNvPr id="10" name="圆角矩形 9">
            <a:extLst>
              <a:ext uri="{FF2B5EF4-FFF2-40B4-BE49-F238E27FC236}">
                <a16:creationId xmlns:a16="http://schemas.microsoft.com/office/drawing/2014/main" id="{1263223B-7154-4A0E-85A7-42AF6DBA1AD1}"/>
              </a:ext>
            </a:extLst>
          </p:cNvPr>
          <p:cNvSpPr/>
          <p:nvPr/>
        </p:nvSpPr>
        <p:spPr bwMode="auto">
          <a:xfrm>
            <a:off x="6853238"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生活</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64A3D669-36EA-489D-99CD-522AFDE38FEE}"/>
              </a:ext>
            </a:extLst>
          </p:cNvPr>
          <p:cNvSpPr>
            <a:spLocks noGrp="1" noChangeArrowheads="1"/>
          </p:cNvSpPr>
          <p:nvPr>
            <p:ph type="title"/>
          </p:nvPr>
        </p:nvSpPr>
        <p:spPr/>
        <p:txBody>
          <a:bodyPr/>
          <a:lstStyle/>
          <a:p>
            <a:r>
              <a:rPr lang="zh-CN" altLang="en-US"/>
              <a:t>社交网络的特性</a:t>
            </a:r>
          </a:p>
        </p:txBody>
      </p:sp>
      <p:sp>
        <p:nvSpPr>
          <p:cNvPr id="29699" name="内容占位符 2">
            <a:extLst>
              <a:ext uri="{FF2B5EF4-FFF2-40B4-BE49-F238E27FC236}">
                <a16:creationId xmlns:a16="http://schemas.microsoft.com/office/drawing/2014/main" id="{DE932980-B5F4-4414-9626-F8FA41BEB9EB}"/>
              </a:ext>
            </a:extLst>
          </p:cNvPr>
          <p:cNvSpPr>
            <a:spLocks noGrp="1" noChangeArrowheads="1"/>
          </p:cNvSpPr>
          <p:nvPr>
            <p:ph idx="1"/>
          </p:nvPr>
        </p:nvSpPr>
        <p:spPr/>
        <p:txBody>
          <a:bodyPr/>
          <a:lstStyle/>
          <a:p>
            <a:pPr>
              <a:lnSpc>
                <a:spcPct val="150000"/>
              </a:lnSpc>
            </a:pPr>
            <a:r>
              <a:rPr lang="zh-CN" altLang="en-US"/>
              <a:t>用户生成内容多，富含观点</a:t>
            </a:r>
          </a:p>
          <a:p>
            <a:pPr>
              <a:lnSpc>
                <a:spcPct val="150000"/>
              </a:lnSpc>
            </a:pPr>
            <a:r>
              <a:rPr lang="zh-CN" altLang="en-US"/>
              <a:t>群体智慧</a:t>
            </a:r>
          </a:p>
          <a:p>
            <a:pPr>
              <a:lnSpc>
                <a:spcPct val="150000"/>
              </a:lnSpc>
            </a:pPr>
            <a:r>
              <a:rPr lang="zh-CN" altLang="en-US"/>
              <a:t>用户交互性强</a:t>
            </a:r>
          </a:p>
          <a:p>
            <a:pPr>
              <a:lnSpc>
                <a:spcPct val="150000"/>
              </a:lnSpc>
            </a:pPr>
            <a:r>
              <a:rPr lang="zh-CN" altLang="en-US"/>
              <a:t>异构网络</a:t>
            </a:r>
            <a:endParaRPr lang="en-US" altLang="zh-CN"/>
          </a:p>
          <a:p>
            <a:pPr>
              <a:lnSpc>
                <a:spcPct val="150000"/>
              </a:lnSpc>
            </a:pPr>
            <a:r>
              <a:rPr lang="en-US" altLang="zh-CN"/>
              <a:t>…</a:t>
            </a:r>
            <a:endParaRPr lang="zh-CN"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C45A8C52-804E-419D-B3F9-F834E38025E0}"/>
              </a:ext>
            </a:extLst>
          </p:cNvPr>
          <p:cNvSpPr>
            <a:spLocks noGrp="1" noChangeArrowheads="1"/>
          </p:cNvSpPr>
          <p:nvPr>
            <p:ph type="title"/>
          </p:nvPr>
        </p:nvSpPr>
        <p:spPr/>
        <p:txBody>
          <a:bodyPr/>
          <a:lstStyle/>
          <a:p>
            <a:r>
              <a:rPr lang="zh-CN" altLang="en-US"/>
              <a:t>主要内容</a:t>
            </a:r>
          </a:p>
        </p:txBody>
      </p:sp>
      <p:sp>
        <p:nvSpPr>
          <p:cNvPr id="30723" name="内容占位符 2">
            <a:extLst>
              <a:ext uri="{FF2B5EF4-FFF2-40B4-BE49-F238E27FC236}">
                <a16:creationId xmlns:a16="http://schemas.microsoft.com/office/drawing/2014/main" id="{B81B1D2F-1615-4773-972A-682769956ABD}"/>
              </a:ext>
            </a:extLst>
          </p:cNvPr>
          <p:cNvSpPr>
            <a:spLocks noGrp="1" noChangeArrowheads="1"/>
          </p:cNvSpPr>
          <p:nvPr>
            <p:ph idx="1"/>
          </p:nvPr>
        </p:nvSpPr>
        <p:spPr>
          <a:xfrm>
            <a:off x="276225" y="946150"/>
            <a:ext cx="8589963" cy="4713288"/>
          </a:xfrm>
        </p:spPr>
        <p:txBody>
          <a:bodyPr/>
          <a:lstStyle/>
          <a:p>
            <a:pPr>
              <a:lnSpc>
                <a:spcPct val="150000"/>
              </a:lnSpc>
            </a:pPr>
            <a:r>
              <a:rPr lang="zh-CN" altLang="en-US"/>
              <a:t>社交网络的概念</a:t>
            </a:r>
            <a:endParaRPr lang="en-US" altLang="zh-CN"/>
          </a:p>
          <a:p>
            <a:pPr>
              <a:lnSpc>
                <a:spcPct val="150000"/>
              </a:lnSpc>
            </a:pPr>
            <a:r>
              <a:rPr lang="zh-CN" altLang="en-US"/>
              <a:t>社交网络的地位和作用</a:t>
            </a:r>
            <a:endParaRPr lang="en-US" altLang="zh-CN"/>
          </a:p>
          <a:p>
            <a:pPr>
              <a:lnSpc>
                <a:spcPct val="150000"/>
              </a:lnSpc>
            </a:pPr>
            <a:r>
              <a:rPr lang="zh-CN" altLang="en-US">
                <a:solidFill>
                  <a:schemeClr val="accent2"/>
                </a:solidFill>
              </a:rPr>
              <a:t>社交网络抽取、分析与挖掘</a:t>
            </a:r>
            <a:endParaRPr lang="en-US" altLang="zh-CN">
              <a:solidFill>
                <a:schemeClr val="accent2"/>
              </a:solidFill>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95D736BC-0295-4FE9-9FF4-D3EA61738816}"/>
              </a:ext>
            </a:extLst>
          </p:cNvPr>
          <p:cNvSpPr>
            <a:spLocks noGrp="1" noChangeArrowheads="1"/>
          </p:cNvSpPr>
          <p:nvPr>
            <p:ph type="title"/>
          </p:nvPr>
        </p:nvSpPr>
        <p:spPr/>
        <p:txBody>
          <a:bodyPr/>
          <a:lstStyle/>
          <a:p>
            <a:r>
              <a:rPr lang="en-US" altLang="zh-CN"/>
              <a:t>3. </a:t>
            </a:r>
            <a:r>
              <a:rPr lang="zh-CN" altLang="en-US"/>
              <a:t>社交网络抽取、分析与挖掘</a:t>
            </a:r>
          </a:p>
        </p:txBody>
      </p:sp>
      <p:sp>
        <p:nvSpPr>
          <p:cNvPr id="3" name="内容占位符 2">
            <a:extLst>
              <a:ext uri="{FF2B5EF4-FFF2-40B4-BE49-F238E27FC236}">
                <a16:creationId xmlns:a16="http://schemas.microsoft.com/office/drawing/2014/main" id="{A99AC062-FA01-40FE-985A-37154F024344}"/>
              </a:ext>
            </a:extLst>
          </p:cNvPr>
          <p:cNvSpPr>
            <a:spLocks noGrp="1"/>
          </p:cNvSpPr>
          <p:nvPr>
            <p:ph idx="1"/>
          </p:nvPr>
        </p:nvSpPr>
        <p:spPr/>
        <p:txBody>
          <a:bodyPr/>
          <a:lstStyle/>
          <a:p>
            <a:pPr>
              <a:defRPr/>
            </a:pPr>
            <a:r>
              <a:rPr lang="zh-CN" altLang="en-US" sz="2585" dirty="0"/>
              <a:t>社交网络分析</a:t>
            </a:r>
            <a:endParaRPr lang="en-US" altLang="zh-CN" sz="2585" dirty="0"/>
          </a:p>
          <a:p>
            <a:pPr lvl="1">
              <a:defRPr/>
            </a:pPr>
            <a:r>
              <a:rPr lang="zh-CN" altLang="en-US" dirty="0"/>
              <a:t>基于社交关系、结构进行挖掘</a:t>
            </a:r>
            <a:endParaRPr lang="en-US" altLang="zh-CN" dirty="0"/>
          </a:p>
          <a:p>
            <a:pPr lvl="1">
              <a:defRPr/>
            </a:pPr>
            <a:r>
              <a:rPr lang="zh-CN" altLang="en-US" dirty="0"/>
              <a:t>例如：社区检测、链接预测、影响力分析等</a:t>
            </a:r>
            <a:endParaRPr lang="en-US" altLang="zh-CN" dirty="0"/>
          </a:p>
          <a:p>
            <a:pPr>
              <a:defRPr/>
            </a:pPr>
            <a:r>
              <a:rPr lang="zh-CN" altLang="en-US" sz="2585" dirty="0"/>
              <a:t>社交内容挖掘</a:t>
            </a:r>
            <a:endParaRPr lang="en-US" altLang="zh-CN" sz="2585" dirty="0"/>
          </a:p>
          <a:p>
            <a:pPr lvl="1">
              <a:defRPr/>
            </a:pPr>
            <a:r>
              <a:rPr lang="zh-CN" altLang="en-US" dirty="0"/>
              <a:t>基于文本等内容数据进行挖掘</a:t>
            </a:r>
            <a:endParaRPr lang="en-US" altLang="zh-CN" dirty="0"/>
          </a:p>
          <a:p>
            <a:pPr lvl="1">
              <a:defRPr/>
            </a:pPr>
            <a:r>
              <a:rPr lang="zh-CN" altLang="en-US" dirty="0"/>
              <a:t>例如：摘要、关键词、情感分析等</a:t>
            </a:r>
            <a:endParaRPr lang="en-US" altLang="zh-CN" dirty="0"/>
          </a:p>
          <a:p>
            <a:pPr>
              <a:defRPr/>
            </a:pPr>
            <a:r>
              <a:rPr lang="zh-CN" altLang="en-US" sz="2585" dirty="0"/>
              <a:t>上述二者可结合</a:t>
            </a:r>
            <a:endParaRPr lang="en-US" altLang="zh-CN" sz="2585" dirty="0"/>
          </a:p>
          <a:p>
            <a:pPr>
              <a:defRPr/>
            </a:pPr>
            <a:r>
              <a:rPr lang="zh-CN" altLang="en-US" sz="2585" dirty="0"/>
              <a:t>应用</a:t>
            </a:r>
            <a:endParaRPr lang="en-US" altLang="zh-CN" sz="2585" dirty="0"/>
          </a:p>
          <a:p>
            <a:pPr lvl="1">
              <a:defRPr/>
            </a:pPr>
            <a:r>
              <a:rPr lang="zh-CN" altLang="en-US" dirty="0"/>
              <a:t>以微博为例</a:t>
            </a: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EE66A1E2-4A62-4805-83A5-882A07DAC4D0}"/>
              </a:ext>
            </a:extLst>
          </p:cNvPr>
          <p:cNvSpPr>
            <a:spLocks noGrp="1" noChangeArrowheads="1"/>
          </p:cNvSpPr>
          <p:nvPr>
            <p:ph type="title"/>
          </p:nvPr>
        </p:nvSpPr>
        <p:spPr/>
        <p:txBody>
          <a:bodyPr/>
          <a:lstStyle/>
          <a:p>
            <a:r>
              <a:rPr lang="en-US" altLang="zh-CN"/>
              <a:t>3. </a:t>
            </a:r>
            <a:r>
              <a:rPr lang="zh-CN" altLang="en-US"/>
              <a:t>社交网络抽取、分析与挖掘</a:t>
            </a:r>
          </a:p>
        </p:txBody>
      </p:sp>
      <p:sp>
        <p:nvSpPr>
          <p:cNvPr id="32771" name="内容占位符 2">
            <a:extLst>
              <a:ext uri="{FF2B5EF4-FFF2-40B4-BE49-F238E27FC236}">
                <a16:creationId xmlns:a16="http://schemas.microsoft.com/office/drawing/2014/main" id="{E2226582-743B-487D-8057-08CEF4156512}"/>
              </a:ext>
            </a:extLst>
          </p:cNvPr>
          <p:cNvSpPr>
            <a:spLocks noGrp="1" noChangeArrowheads="1"/>
          </p:cNvSpPr>
          <p:nvPr>
            <p:ph idx="1"/>
          </p:nvPr>
        </p:nvSpPr>
        <p:spPr/>
        <p:txBody>
          <a:bodyPr/>
          <a:lstStyle/>
          <a:p>
            <a:r>
              <a:rPr lang="zh-CN" altLang="en-US"/>
              <a:t>社交网络相关研究</a:t>
            </a:r>
            <a:endParaRPr lang="en-US" altLang="zh-CN"/>
          </a:p>
          <a:p>
            <a:pPr lvl="1"/>
            <a:r>
              <a:rPr lang="zh-CN" altLang="en-US"/>
              <a:t>社交网络抽取</a:t>
            </a:r>
            <a:endParaRPr lang="en-US" altLang="zh-CN"/>
          </a:p>
          <a:p>
            <a:pPr lvl="1"/>
            <a:r>
              <a:rPr lang="zh-CN" altLang="en-US"/>
              <a:t>分类</a:t>
            </a:r>
            <a:endParaRPr lang="en-US" altLang="zh-CN"/>
          </a:p>
          <a:p>
            <a:pPr lvl="1"/>
            <a:r>
              <a:rPr lang="zh-CN" altLang="en-US"/>
              <a:t>链接预测</a:t>
            </a:r>
            <a:endParaRPr lang="en-US" altLang="zh-CN"/>
          </a:p>
          <a:p>
            <a:pPr lvl="1"/>
            <a:r>
              <a:rPr lang="zh-CN" altLang="en-US"/>
              <a:t>社区检测</a:t>
            </a:r>
            <a:endParaRPr lang="en-US" altLang="zh-CN"/>
          </a:p>
          <a:p>
            <a:pPr lvl="1"/>
            <a:r>
              <a:rPr lang="zh-CN" altLang="en-US"/>
              <a:t>群体用户行为分析</a:t>
            </a:r>
            <a:endParaRPr lang="en-US" altLang="zh-CN"/>
          </a:p>
          <a:p>
            <a:pPr lvl="1"/>
            <a:r>
              <a:rPr lang="en-US" altLang="zh-CN"/>
              <a:t>POI(Point of interest)</a:t>
            </a:r>
            <a:r>
              <a:rPr lang="zh-CN" altLang="en-US"/>
              <a:t>推荐</a:t>
            </a:r>
            <a:endParaRPr lang="en-US" altLang="zh-CN"/>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D2AD6B80-D262-4B82-ACF6-E08D197B43A5}"/>
              </a:ext>
            </a:extLst>
          </p:cNvPr>
          <p:cNvSpPr>
            <a:spLocks noGrp="1" noChangeArrowheads="1"/>
          </p:cNvSpPr>
          <p:nvPr>
            <p:ph type="title"/>
          </p:nvPr>
        </p:nvSpPr>
        <p:spPr/>
        <p:txBody>
          <a:bodyPr/>
          <a:lstStyle/>
          <a:p>
            <a:r>
              <a:rPr lang="en-US" altLang="zh-CN"/>
              <a:t>3.1 </a:t>
            </a:r>
            <a:r>
              <a:rPr lang="zh-CN" altLang="en-US"/>
              <a:t>社交网络的表示</a:t>
            </a:r>
          </a:p>
        </p:txBody>
      </p:sp>
      <p:sp>
        <p:nvSpPr>
          <p:cNvPr id="3" name="内容占位符 2">
            <a:extLst>
              <a:ext uri="{FF2B5EF4-FFF2-40B4-BE49-F238E27FC236}">
                <a16:creationId xmlns:a16="http://schemas.microsoft.com/office/drawing/2014/main" id="{08152B45-715C-4EA5-87A4-D44A2E56B326}"/>
              </a:ext>
            </a:extLst>
          </p:cNvPr>
          <p:cNvSpPr>
            <a:spLocks noGrp="1"/>
          </p:cNvSpPr>
          <p:nvPr>
            <p:ph idx="1"/>
          </p:nvPr>
        </p:nvSpPr>
        <p:spPr/>
        <p:txBody>
          <a:bodyPr/>
          <a:lstStyle/>
          <a:p>
            <a:pPr>
              <a:defRPr/>
            </a:pPr>
            <a:r>
              <a:rPr lang="zh-CN" altLang="en-US" sz="2585" dirty="0"/>
              <a:t>由相互关联的节点</a:t>
            </a:r>
            <a:r>
              <a:rPr lang="en-US" altLang="zh-CN" sz="2585" dirty="0"/>
              <a:t>(</a:t>
            </a:r>
            <a:r>
              <a:rPr lang="zh-CN" altLang="en-US" sz="2585" dirty="0"/>
              <a:t>个体或机构</a:t>
            </a:r>
            <a:r>
              <a:rPr lang="en-US" altLang="zh-CN" sz="2585" dirty="0"/>
              <a:t>)</a:t>
            </a:r>
            <a:r>
              <a:rPr lang="zh-CN" altLang="en-US" sz="2585" dirty="0"/>
              <a:t>组成的结构</a:t>
            </a:r>
            <a:endParaRPr lang="en-US" altLang="zh-CN" sz="2585" dirty="0"/>
          </a:p>
          <a:p>
            <a:pPr lvl="1">
              <a:defRPr/>
            </a:pPr>
            <a:r>
              <a:rPr lang="zh-CN" altLang="en-US" sz="2215" dirty="0"/>
              <a:t>不同关系：例如好友关系、亲属关系等</a:t>
            </a:r>
            <a:endParaRPr lang="en-US" altLang="zh-CN" sz="2215" dirty="0"/>
          </a:p>
          <a:p>
            <a:pPr>
              <a:defRPr/>
            </a:pPr>
            <a:r>
              <a:rPr lang="zh-CN" altLang="en-US" sz="2585" dirty="0"/>
              <a:t>图表示</a:t>
            </a:r>
            <a:r>
              <a:rPr lang="en-US" altLang="zh-CN" sz="2585" dirty="0"/>
              <a:t>G=(V, E)</a:t>
            </a:r>
          </a:p>
          <a:p>
            <a:pPr lvl="1">
              <a:defRPr/>
            </a:pPr>
            <a:r>
              <a:rPr lang="zh-CN" altLang="en-US" sz="2215" dirty="0"/>
              <a:t>节点</a:t>
            </a:r>
            <a:r>
              <a:rPr lang="en-US" altLang="zh-CN" sz="2215" i="1" dirty="0"/>
              <a:t>v</a:t>
            </a:r>
            <a:r>
              <a:rPr lang="zh-CN" altLang="en-US" sz="2215" dirty="0"/>
              <a:t>：成员</a:t>
            </a:r>
            <a:endParaRPr lang="en-US" altLang="zh-CN" sz="2215" dirty="0"/>
          </a:p>
          <a:p>
            <a:pPr lvl="1">
              <a:defRPr/>
            </a:pPr>
            <a:r>
              <a:rPr lang="zh-CN" altLang="en-US" sz="2215" dirty="0"/>
              <a:t>边</a:t>
            </a:r>
            <a:r>
              <a:rPr lang="en-US" altLang="zh-CN" sz="2215" i="1" dirty="0"/>
              <a:t>e</a:t>
            </a:r>
            <a:r>
              <a:rPr lang="zh-CN" altLang="en-US" sz="2215" dirty="0"/>
              <a:t>：关系</a:t>
            </a:r>
            <a:endParaRPr lang="en-US" altLang="zh-CN" sz="2215" dirty="0"/>
          </a:p>
          <a:p>
            <a:pPr>
              <a:defRPr/>
            </a:pPr>
            <a:r>
              <a:rPr lang="zh-CN" altLang="en-US" sz="2585" dirty="0"/>
              <a:t>现实例子</a:t>
            </a:r>
            <a:endParaRPr lang="en-US" altLang="zh-CN" sz="2585" dirty="0"/>
          </a:p>
          <a:p>
            <a:pPr lvl="1">
              <a:defRPr/>
            </a:pPr>
            <a:r>
              <a:rPr lang="zh-CN" altLang="en-US" sz="2215" dirty="0"/>
              <a:t>好友网络</a:t>
            </a:r>
            <a:r>
              <a:rPr lang="en-US" altLang="zh-CN" sz="2215" dirty="0"/>
              <a:t>(Facebook, </a:t>
            </a:r>
            <a:r>
              <a:rPr lang="zh-CN" altLang="en-US" sz="2215" dirty="0"/>
              <a:t>人人网</a:t>
            </a:r>
            <a:r>
              <a:rPr lang="en-US" altLang="zh-CN" sz="2215" dirty="0"/>
              <a:t>, </a:t>
            </a:r>
            <a:r>
              <a:rPr lang="zh-CN" altLang="en-US" sz="2215" dirty="0"/>
              <a:t>微信等</a:t>
            </a:r>
            <a:r>
              <a:rPr lang="en-US" altLang="zh-CN" sz="2215" dirty="0"/>
              <a:t>)</a:t>
            </a:r>
          </a:p>
          <a:p>
            <a:pPr lvl="1">
              <a:defRPr/>
            </a:pPr>
            <a:r>
              <a:rPr lang="zh-CN" altLang="en-US" sz="2215" dirty="0"/>
              <a:t>媒体分享</a:t>
            </a:r>
            <a:r>
              <a:rPr lang="en-US" altLang="zh-CN" sz="2215" dirty="0"/>
              <a:t>(Flickr, </a:t>
            </a:r>
            <a:r>
              <a:rPr lang="en-US" altLang="zh-CN" sz="2215" dirty="0" err="1"/>
              <a:t>Youtube</a:t>
            </a:r>
            <a:r>
              <a:rPr lang="en-US" altLang="zh-CN" sz="2215" dirty="0"/>
              <a:t>)</a:t>
            </a:r>
          </a:p>
          <a:p>
            <a:pPr lvl="1">
              <a:defRPr/>
            </a:pPr>
            <a:r>
              <a:rPr lang="zh-CN" altLang="en-US" sz="2215" dirty="0"/>
              <a:t>社会标注</a:t>
            </a:r>
            <a:r>
              <a:rPr lang="en-US" altLang="zh-CN" sz="2215" dirty="0"/>
              <a:t>(</a:t>
            </a:r>
            <a:r>
              <a:rPr lang="en-US" altLang="zh-CN" sz="2215" dirty="0" err="1"/>
              <a:t>Del.icio.us</a:t>
            </a:r>
            <a:r>
              <a:rPr lang="en-US" altLang="zh-CN" sz="2215" dirty="0"/>
              <a:t>)</a:t>
            </a:r>
            <a:endParaRPr lang="zh-CN" altLang="en-US" sz="2215" dirty="0"/>
          </a:p>
        </p:txBody>
      </p:sp>
      <p:pic>
        <p:nvPicPr>
          <p:cNvPr id="33796" name="图片 5">
            <a:extLst>
              <a:ext uri="{FF2B5EF4-FFF2-40B4-BE49-F238E27FC236}">
                <a16:creationId xmlns:a16="http://schemas.microsoft.com/office/drawing/2014/main" id="{EBC4D745-3444-4032-98E1-D9669BEFA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2417763"/>
            <a:ext cx="2293937"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E8348F35-ACE3-4AB9-AAD3-4FCC1B4E1F0D}"/>
              </a:ext>
            </a:extLst>
          </p:cNvPr>
          <p:cNvSpPr>
            <a:spLocks noGrp="1" noChangeArrowheads="1"/>
          </p:cNvSpPr>
          <p:nvPr>
            <p:ph type="title"/>
          </p:nvPr>
        </p:nvSpPr>
        <p:spPr/>
        <p:txBody>
          <a:bodyPr/>
          <a:lstStyle/>
          <a:p>
            <a:r>
              <a:rPr lang="en-US" altLang="zh-CN"/>
              <a:t>3.1 </a:t>
            </a:r>
            <a:r>
              <a:rPr lang="zh-CN" altLang="en-US"/>
              <a:t>社交网络的表示</a:t>
            </a:r>
          </a:p>
        </p:txBody>
      </p:sp>
      <p:sp>
        <p:nvSpPr>
          <p:cNvPr id="34819" name="内容占位符 2">
            <a:extLst>
              <a:ext uri="{FF2B5EF4-FFF2-40B4-BE49-F238E27FC236}">
                <a16:creationId xmlns:a16="http://schemas.microsoft.com/office/drawing/2014/main" id="{48451D88-6CBA-4CCC-847F-BCA013C97BA0}"/>
              </a:ext>
            </a:extLst>
          </p:cNvPr>
          <p:cNvSpPr>
            <a:spLocks noGrp="1" noChangeArrowheads="1"/>
          </p:cNvSpPr>
          <p:nvPr>
            <p:ph idx="1"/>
          </p:nvPr>
        </p:nvSpPr>
        <p:spPr>
          <a:xfrm>
            <a:off x="276225" y="946150"/>
            <a:ext cx="8589963" cy="5319713"/>
          </a:xfrm>
        </p:spPr>
        <p:txBody>
          <a:bodyPr/>
          <a:lstStyle/>
          <a:p>
            <a:pPr lvl="2"/>
            <a:endParaRPr lang="en-US" altLang="zh-CN"/>
          </a:p>
          <a:p>
            <a:pPr>
              <a:lnSpc>
                <a:spcPct val="150000"/>
              </a:lnSpc>
            </a:pPr>
            <a:r>
              <a:rPr lang="zh-CN" altLang="en-US"/>
              <a:t>社交矩阵</a:t>
            </a:r>
            <a:r>
              <a:rPr lang="en-US" altLang="zh-CN"/>
              <a:t>(Sociomatrix)</a:t>
            </a:r>
          </a:p>
          <a:p>
            <a:pPr lvl="1">
              <a:lnSpc>
                <a:spcPct val="150000"/>
              </a:lnSpc>
            </a:pPr>
            <a:r>
              <a:rPr lang="zh-CN" altLang="en-US"/>
              <a:t>社交网络可以用矩阵表示</a:t>
            </a:r>
          </a:p>
        </p:txBody>
      </p:sp>
      <p:pic>
        <p:nvPicPr>
          <p:cNvPr id="34820" name="图片 5">
            <a:extLst>
              <a:ext uri="{FF2B5EF4-FFF2-40B4-BE49-F238E27FC236}">
                <a16:creationId xmlns:a16="http://schemas.microsoft.com/office/drawing/2014/main" id="{23E449B3-B7DB-4947-9D37-7596545AE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488" y="1319213"/>
            <a:ext cx="229393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6">
            <a:extLst>
              <a:ext uri="{FF2B5EF4-FFF2-40B4-BE49-F238E27FC236}">
                <a16:creationId xmlns:a16="http://schemas.microsoft.com/office/drawing/2014/main" id="{B65D251F-F4B4-4D9B-81CE-C612D274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3956050"/>
            <a:ext cx="77803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D816AE1F-8FF3-4828-9A2A-2F518106E808}"/>
              </a:ext>
            </a:extLst>
          </p:cNvPr>
          <p:cNvSpPr>
            <a:spLocks noGrp="1" noChangeArrowheads="1"/>
          </p:cNvSpPr>
          <p:nvPr>
            <p:ph type="title"/>
          </p:nvPr>
        </p:nvSpPr>
        <p:spPr/>
        <p:txBody>
          <a:bodyPr/>
          <a:lstStyle/>
          <a:p>
            <a:r>
              <a:rPr lang="en-US" altLang="zh-CN"/>
              <a:t>3.2 </a:t>
            </a:r>
            <a:r>
              <a:rPr lang="zh-CN" altLang="en-US"/>
              <a:t>社交网络抽取</a:t>
            </a:r>
          </a:p>
        </p:txBody>
      </p:sp>
      <p:sp>
        <p:nvSpPr>
          <p:cNvPr id="3" name="内容占位符 2">
            <a:extLst>
              <a:ext uri="{FF2B5EF4-FFF2-40B4-BE49-F238E27FC236}">
                <a16:creationId xmlns:a16="http://schemas.microsoft.com/office/drawing/2014/main" id="{58A6299B-CACA-44CB-A05E-2D02D22C6006}"/>
              </a:ext>
            </a:extLst>
          </p:cNvPr>
          <p:cNvSpPr>
            <a:spLocks noGrp="1"/>
          </p:cNvSpPr>
          <p:nvPr>
            <p:ph idx="1"/>
          </p:nvPr>
        </p:nvSpPr>
        <p:spPr/>
        <p:txBody>
          <a:bodyPr/>
          <a:lstStyle/>
          <a:p>
            <a:pPr>
              <a:defRPr/>
            </a:pPr>
            <a:r>
              <a:rPr lang="zh-CN" altLang="en-US" sz="2585" dirty="0"/>
              <a:t>从数据源中抽取、构建社交网络</a:t>
            </a:r>
          </a:p>
          <a:p>
            <a:pPr lvl="1">
              <a:defRPr/>
            </a:pPr>
            <a:r>
              <a:rPr lang="zh-CN" altLang="en-US" sz="2215" dirty="0"/>
              <a:t>例如：网页内容、用户交互日志、用户直接的社交信息</a:t>
            </a:r>
          </a:p>
          <a:p>
            <a:pPr lvl="1">
              <a:defRPr/>
            </a:pPr>
            <a:r>
              <a:rPr lang="zh-CN" altLang="en-US" sz="2215" dirty="0"/>
              <a:t>基于网页内容：可基于对象在网页中的共现情况来获得对象关联关系</a:t>
            </a:r>
          </a:p>
        </p:txBody>
      </p:sp>
      <p:sp>
        <p:nvSpPr>
          <p:cNvPr id="6" name="笑脸 5">
            <a:extLst>
              <a:ext uri="{FF2B5EF4-FFF2-40B4-BE49-F238E27FC236}">
                <a16:creationId xmlns:a16="http://schemas.microsoft.com/office/drawing/2014/main" id="{A3A15306-EB0A-45A3-9451-CFE74EED44F2}"/>
              </a:ext>
            </a:extLst>
          </p:cNvPr>
          <p:cNvSpPr/>
          <p:nvPr/>
        </p:nvSpPr>
        <p:spPr bwMode="auto">
          <a:xfrm>
            <a:off x="5319713" y="3033713"/>
            <a:ext cx="298450" cy="298450"/>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7" name="笑脸 6">
            <a:extLst>
              <a:ext uri="{FF2B5EF4-FFF2-40B4-BE49-F238E27FC236}">
                <a16:creationId xmlns:a16="http://schemas.microsoft.com/office/drawing/2014/main" id="{D5A5E7DF-7CFB-4745-9A39-F4D6F4538682}"/>
              </a:ext>
            </a:extLst>
          </p:cNvPr>
          <p:cNvSpPr/>
          <p:nvPr/>
        </p:nvSpPr>
        <p:spPr bwMode="auto">
          <a:xfrm>
            <a:off x="4413250" y="3182938"/>
            <a:ext cx="300038" cy="298450"/>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8" name="笑脸 7">
            <a:extLst>
              <a:ext uri="{FF2B5EF4-FFF2-40B4-BE49-F238E27FC236}">
                <a16:creationId xmlns:a16="http://schemas.microsoft.com/office/drawing/2014/main" id="{CA8FDCFD-C4E1-48F4-913A-93EA2DBAAE8B}"/>
              </a:ext>
            </a:extLst>
          </p:cNvPr>
          <p:cNvSpPr/>
          <p:nvPr/>
        </p:nvSpPr>
        <p:spPr bwMode="auto">
          <a:xfrm>
            <a:off x="4845050" y="3727450"/>
            <a:ext cx="298450" cy="300038"/>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9" name="笑脸 8">
            <a:extLst>
              <a:ext uri="{FF2B5EF4-FFF2-40B4-BE49-F238E27FC236}">
                <a16:creationId xmlns:a16="http://schemas.microsoft.com/office/drawing/2014/main" id="{DB11AF34-DA7F-4DCA-A7E5-A78387A0411A}"/>
              </a:ext>
            </a:extLst>
          </p:cNvPr>
          <p:cNvSpPr/>
          <p:nvPr/>
        </p:nvSpPr>
        <p:spPr bwMode="auto">
          <a:xfrm>
            <a:off x="5715000" y="3595688"/>
            <a:ext cx="298450" cy="298450"/>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10" name="笑脸 9">
            <a:extLst>
              <a:ext uri="{FF2B5EF4-FFF2-40B4-BE49-F238E27FC236}">
                <a16:creationId xmlns:a16="http://schemas.microsoft.com/office/drawing/2014/main" id="{585DDA6B-FD61-4582-8133-93A7258BD587}"/>
              </a:ext>
            </a:extLst>
          </p:cNvPr>
          <p:cNvSpPr/>
          <p:nvPr/>
        </p:nvSpPr>
        <p:spPr bwMode="auto">
          <a:xfrm>
            <a:off x="6224588" y="3182938"/>
            <a:ext cx="300037" cy="298450"/>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cxnSp>
        <p:nvCxnSpPr>
          <p:cNvPr id="35849" name="直接箭头连接符 11">
            <a:extLst>
              <a:ext uri="{FF2B5EF4-FFF2-40B4-BE49-F238E27FC236}">
                <a16:creationId xmlns:a16="http://schemas.microsoft.com/office/drawing/2014/main" id="{86A5A673-21C5-4770-8B56-07EE0ED531A6}"/>
              </a:ext>
            </a:extLst>
          </p:cNvPr>
          <p:cNvCxnSpPr>
            <a:cxnSpLocks noChangeShapeType="1"/>
            <a:endCxn id="6" idx="2"/>
          </p:cNvCxnSpPr>
          <p:nvPr/>
        </p:nvCxnSpPr>
        <p:spPr bwMode="auto">
          <a:xfrm flipV="1">
            <a:off x="4713288" y="3182938"/>
            <a:ext cx="606425" cy="14922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0" name="直接箭头连接符 12">
            <a:extLst>
              <a:ext uri="{FF2B5EF4-FFF2-40B4-BE49-F238E27FC236}">
                <a16:creationId xmlns:a16="http://schemas.microsoft.com/office/drawing/2014/main" id="{D97326B4-1610-4618-B78D-CFA8CD4AC487}"/>
              </a:ext>
            </a:extLst>
          </p:cNvPr>
          <p:cNvCxnSpPr>
            <a:cxnSpLocks noChangeShapeType="1"/>
            <a:stCxn id="7" idx="5"/>
            <a:endCxn id="8" idx="1"/>
          </p:cNvCxnSpPr>
          <p:nvPr/>
        </p:nvCxnSpPr>
        <p:spPr bwMode="auto">
          <a:xfrm>
            <a:off x="4668838" y="3438525"/>
            <a:ext cx="219075" cy="33337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1" name="直接箭头连接符 15">
            <a:extLst>
              <a:ext uri="{FF2B5EF4-FFF2-40B4-BE49-F238E27FC236}">
                <a16:creationId xmlns:a16="http://schemas.microsoft.com/office/drawing/2014/main" id="{C9F096E9-C39C-49B1-8F5B-7741062585AC}"/>
              </a:ext>
            </a:extLst>
          </p:cNvPr>
          <p:cNvCxnSpPr>
            <a:cxnSpLocks noChangeShapeType="1"/>
            <a:stCxn id="8" idx="7"/>
            <a:endCxn id="6" idx="3"/>
          </p:cNvCxnSpPr>
          <p:nvPr/>
        </p:nvCxnSpPr>
        <p:spPr bwMode="auto">
          <a:xfrm flipV="1">
            <a:off x="5099050" y="3289300"/>
            <a:ext cx="263525" cy="4826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2" name="直接箭头连接符 24">
            <a:extLst>
              <a:ext uri="{FF2B5EF4-FFF2-40B4-BE49-F238E27FC236}">
                <a16:creationId xmlns:a16="http://schemas.microsoft.com/office/drawing/2014/main" id="{9389F314-0C06-4F86-BE08-A9AE021C742E}"/>
              </a:ext>
            </a:extLst>
          </p:cNvPr>
          <p:cNvCxnSpPr>
            <a:cxnSpLocks noChangeShapeType="1"/>
            <a:stCxn id="6" idx="5"/>
            <a:endCxn id="9" idx="1"/>
          </p:cNvCxnSpPr>
          <p:nvPr/>
        </p:nvCxnSpPr>
        <p:spPr bwMode="auto">
          <a:xfrm>
            <a:off x="5573713" y="3287713"/>
            <a:ext cx="185737" cy="35083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3" name="直接箭头连接符 27">
            <a:extLst>
              <a:ext uri="{FF2B5EF4-FFF2-40B4-BE49-F238E27FC236}">
                <a16:creationId xmlns:a16="http://schemas.microsoft.com/office/drawing/2014/main" id="{9CF8A8FC-F8C1-42EC-8B6C-AFB8FD13DE7B}"/>
              </a:ext>
            </a:extLst>
          </p:cNvPr>
          <p:cNvCxnSpPr>
            <a:cxnSpLocks noChangeShapeType="1"/>
            <a:stCxn id="6" idx="6"/>
            <a:endCxn id="10" idx="1"/>
          </p:cNvCxnSpPr>
          <p:nvPr/>
        </p:nvCxnSpPr>
        <p:spPr bwMode="auto">
          <a:xfrm>
            <a:off x="5618163" y="3182938"/>
            <a:ext cx="650875" cy="444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圆柱形 30">
            <a:extLst>
              <a:ext uri="{FF2B5EF4-FFF2-40B4-BE49-F238E27FC236}">
                <a16:creationId xmlns:a16="http://schemas.microsoft.com/office/drawing/2014/main" id="{4B3B9295-A985-4FE2-9E12-8BA894A09FFA}"/>
              </a:ext>
            </a:extLst>
          </p:cNvPr>
          <p:cNvSpPr/>
          <p:nvPr/>
        </p:nvSpPr>
        <p:spPr bwMode="auto">
          <a:xfrm>
            <a:off x="4979988" y="4954588"/>
            <a:ext cx="1125537" cy="765175"/>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algn="ctr" defTabSz="844083" eaLnBrk="1" hangingPunct="1">
              <a:defRPr/>
            </a:pPr>
            <a:r>
              <a:rPr kumimoji="1" lang="en-US" altLang="zh-CN" sz="2215" b="1" i="1" dirty="0">
                <a:solidFill>
                  <a:srgbClr val="000066"/>
                </a:solidFill>
                <a:ea typeface="宋体" pitchFamily="2" charset="-122"/>
              </a:rPr>
              <a:t>Logs</a:t>
            </a:r>
            <a:endParaRPr kumimoji="1" lang="zh-CN" altLang="en-US" sz="2215" b="1" i="1" dirty="0">
              <a:solidFill>
                <a:srgbClr val="000066"/>
              </a:solidFill>
              <a:ea typeface="宋体" pitchFamily="2" charset="-122"/>
            </a:endParaRPr>
          </a:p>
        </p:txBody>
      </p:sp>
      <p:sp>
        <p:nvSpPr>
          <p:cNvPr id="32" name="右箭头 31">
            <a:extLst>
              <a:ext uri="{FF2B5EF4-FFF2-40B4-BE49-F238E27FC236}">
                <a16:creationId xmlns:a16="http://schemas.microsoft.com/office/drawing/2014/main" id="{851E5A67-8E11-495B-9EE6-CF30F00A6707}"/>
              </a:ext>
            </a:extLst>
          </p:cNvPr>
          <p:cNvSpPr/>
          <p:nvPr/>
        </p:nvSpPr>
        <p:spPr bwMode="auto">
          <a:xfrm rot="5400000">
            <a:off x="5231606" y="4260057"/>
            <a:ext cx="623887" cy="4127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33" name="流程图: 多文档 32">
            <a:extLst>
              <a:ext uri="{FF2B5EF4-FFF2-40B4-BE49-F238E27FC236}">
                <a16:creationId xmlns:a16="http://schemas.microsoft.com/office/drawing/2014/main" id="{15CCFE30-E4AC-4711-8FA8-6CE36A2DBF55}"/>
              </a:ext>
            </a:extLst>
          </p:cNvPr>
          <p:cNvSpPr/>
          <p:nvPr/>
        </p:nvSpPr>
        <p:spPr bwMode="auto">
          <a:xfrm>
            <a:off x="2263775" y="3921125"/>
            <a:ext cx="1389063" cy="857250"/>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lIns="84406" tIns="42203" rIns="84406" bIns="42203"/>
          <a:lstStyle/>
          <a:p>
            <a:pPr defTabSz="844083" eaLnBrk="1" hangingPunct="1">
              <a:defRPr/>
            </a:pPr>
            <a:r>
              <a:rPr kumimoji="1" lang="en-US" altLang="zh-CN" sz="1846" b="1" i="1" dirty="0">
                <a:solidFill>
                  <a:srgbClr val="000066"/>
                </a:solidFill>
                <a:ea typeface="宋体" pitchFamily="2" charset="-122"/>
              </a:rPr>
              <a:t>Web Document</a:t>
            </a:r>
            <a:endParaRPr kumimoji="1" lang="zh-CN" altLang="en-US" sz="1846" b="1" i="1" dirty="0">
              <a:solidFill>
                <a:srgbClr val="000066"/>
              </a:solidFill>
              <a:ea typeface="宋体" pitchFamily="2" charset="-122"/>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2ADF5DEF-991C-4A0F-9530-739BF32D9FDE}"/>
              </a:ext>
            </a:extLst>
          </p:cNvPr>
          <p:cNvSpPr>
            <a:spLocks noGrp="1" noChangeArrowheads="1"/>
          </p:cNvSpPr>
          <p:nvPr>
            <p:ph type="title"/>
          </p:nvPr>
        </p:nvSpPr>
        <p:spPr/>
        <p:txBody>
          <a:bodyPr/>
          <a:lstStyle/>
          <a:p>
            <a:r>
              <a:rPr lang="zh-CN" altLang="en-US"/>
              <a:t>主要内容</a:t>
            </a:r>
          </a:p>
        </p:txBody>
      </p:sp>
      <p:sp>
        <p:nvSpPr>
          <p:cNvPr id="18435" name="内容占位符 2">
            <a:extLst>
              <a:ext uri="{FF2B5EF4-FFF2-40B4-BE49-F238E27FC236}">
                <a16:creationId xmlns:a16="http://schemas.microsoft.com/office/drawing/2014/main" id="{03D28484-D8B3-41E8-92DD-41BEA596800B}"/>
              </a:ext>
            </a:extLst>
          </p:cNvPr>
          <p:cNvSpPr>
            <a:spLocks noGrp="1" noChangeArrowheads="1"/>
          </p:cNvSpPr>
          <p:nvPr>
            <p:ph idx="1"/>
          </p:nvPr>
        </p:nvSpPr>
        <p:spPr/>
        <p:txBody>
          <a:bodyPr/>
          <a:lstStyle/>
          <a:p>
            <a:pPr>
              <a:lnSpc>
                <a:spcPct val="150000"/>
              </a:lnSpc>
            </a:pPr>
            <a:r>
              <a:rPr lang="zh-CN" altLang="en-US">
                <a:solidFill>
                  <a:schemeClr val="accent2"/>
                </a:solidFill>
              </a:rPr>
              <a:t>社交网络的概念</a:t>
            </a:r>
            <a:endParaRPr lang="en-US" altLang="zh-CN">
              <a:solidFill>
                <a:schemeClr val="accent2"/>
              </a:solidFill>
            </a:endParaRPr>
          </a:p>
          <a:p>
            <a:pPr>
              <a:lnSpc>
                <a:spcPct val="150000"/>
              </a:lnSpc>
            </a:pPr>
            <a:r>
              <a:rPr lang="zh-CN" altLang="en-US"/>
              <a:t>社交网络的地位和作用</a:t>
            </a:r>
            <a:endParaRPr lang="en-US" altLang="zh-CN"/>
          </a:p>
          <a:p>
            <a:pPr>
              <a:lnSpc>
                <a:spcPct val="150000"/>
              </a:lnSpc>
            </a:pPr>
            <a:r>
              <a:rPr lang="zh-CN" altLang="en-US"/>
              <a:t>社交网络抽取、分析与挖掘</a:t>
            </a:r>
            <a:endParaRPr lang="en-US" altLang="zh-CN"/>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8625B592-7DA2-44B2-8F78-424C4AC7751F}"/>
              </a:ext>
            </a:extLst>
          </p:cNvPr>
          <p:cNvSpPr>
            <a:spLocks noGrp="1" noChangeArrowheads="1"/>
          </p:cNvSpPr>
          <p:nvPr>
            <p:ph type="title"/>
          </p:nvPr>
        </p:nvSpPr>
        <p:spPr/>
        <p:txBody>
          <a:bodyPr/>
          <a:lstStyle/>
          <a:p>
            <a:r>
              <a:rPr lang="en-US" altLang="zh-CN"/>
              <a:t>3.2 </a:t>
            </a:r>
            <a:r>
              <a:rPr lang="zh-CN" altLang="en-US"/>
              <a:t>分类</a:t>
            </a:r>
          </a:p>
        </p:txBody>
      </p:sp>
      <p:sp>
        <p:nvSpPr>
          <p:cNvPr id="3" name="内容占位符 2">
            <a:extLst>
              <a:ext uri="{FF2B5EF4-FFF2-40B4-BE49-F238E27FC236}">
                <a16:creationId xmlns:a16="http://schemas.microsoft.com/office/drawing/2014/main" id="{09738538-59C3-41EE-A831-06254879E555}"/>
              </a:ext>
            </a:extLst>
          </p:cNvPr>
          <p:cNvSpPr>
            <a:spLocks noGrp="1"/>
          </p:cNvSpPr>
          <p:nvPr>
            <p:ph idx="1"/>
          </p:nvPr>
        </p:nvSpPr>
        <p:spPr/>
        <p:txBody>
          <a:bodyPr/>
          <a:lstStyle/>
          <a:p>
            <a:pPr>
              <a:defRPr/>
            </a:pPr>
            <a:r>
              <a:rPr lang="zh-CN" altLang="en-US" sz="2585" dirty="0"/>
              <a:t>用户的行为倾向可表达为类别标签</a:t>
            </a:r>
          </a:p>
          <a:p>
            <a:pPr lvl="1">
              <a:defRPr/>
            </a:pPr>
            <a:r>
              <a:rPr lang="zh-CN" altLang="en-US" sz="2215" dirty="0"/>
              <a:t>是否点击了一个广告</a:t>
            </a:r>
            <a:endParaRPr lang="en-US" altLang="zh-CN" sz="2215" dirty="0"/>
          </a:p>
          <a:p>
            <a:pPr lvl="1">
              <a:defRPr/>
            </a:pPr>
            <a:r>
              <a:rPr lang="zh-CN" altLang="en-US" sz="2215" dirty="0"/>
              <a:t>是否对特定的话题感兴趣</a:t>
            </a:r>
          </a:p>
          <a:p>
            <a:pPr lvl="1">
              <a:defRPr/>
            </a:pPr>
            <a:r>
              <a:rPr lang="zh-CN" altLang="en-US" sz="2215" dirty="0"/>
              <a:t>喜欢</a:t>
            </a:r>
            <a:r>
              <a:rPr lang="en-US" altLang="zh-CN" sz="2215" dirty="0"/>
              <a:t>/</a:t>
            </a:r>
            <a:r>
              <a:rPr lang="zh-CN" altLang="en-US" sz="2215" dirty="0"/>
              <a:t>不喜欢一个产品</a:t>
            </a:r>
          </a:p>
          <a:p>
            <a:pPr>
              <a:defRPr/>
            </a:pPr>
            <a:r>
              <a:rPr lang="zh-CN" altLang="en-US" sz="2585" dirty="0"/>
              <a:t>输入</a:t>
            </a:r>
          </a:p>
          <a:p>
            <a:pPr lvl="1">
              <a:defRPr/>
            </a:pPr>
            <a:r>
              <a:rPr lang="zh-CN" altLang="en-US" sz="2215" dirty="0"/>
              <a:t>一个社交网络</a:t>
            </a:r>
          </a:p>
          <a:p>
            <a:pPr lvl="1">
              <a:defRPr/>
            </a:pPr>
            <a:r>
              <a:rPr lang="zh-CN" altLang="en-US" sz="2215" dirty="0"/>
              <a:t>部分节点的类别标签</a:t>
            </a:r>
          </a:p>
          <a:p>
            <a:pPr>
              <a:defRPr/>
            </a:pPr>
            <a:r>
              <a:rPr lang="zh-CN" altLang="en-US" sz="2585" dirty="0"/>
              <a:t>输出</a:t>
            </a:r>
          </a:p>
          <a:p>
            <a:pPr lvl="1">
              <a:defRPr/>
            </a:pPr>
            <a:r>
              <a:rPr lang="zh-CN" altLang="en-US" sz="2215" dirty="0"/>
              <a:t>网络中其它节点的类别标签</a:t>
            </a:r>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60B73B8A-2E10-4D61-BD33-9AF6F7BFF1C5}"/>
              </a:ext>
            </a:extLst>
          </p:cNvPr>
          <p:cNvSpPr>
            <a:spLocks noGrp="1" noChangeArrowheads="1"/>
          </p:cNvSpPr>
          <p:nvPr>
            <p:ph type="title"/>
          </p:nvPr>
        </p:nvSpPr>
        <p:spPr/>
        <p:txBody>
          <a:bodyPr/>
          <a:lstStyle/>
          <a:p>
            <a:r>
              <a:rPr lang="en-US" altLang="zh-CN"/>
              <a:t>3.2 </a:t>
            </a:r>
            <a:r>
              <a:rPr lang="zh-CN" altLang="en-US"/>
              <a:t>分类</a:t>
            </a:r>
          </a:p>
        </p:txBody>
      </p:sp>
      <p:pic>
        <p:nvPicPr>
          <p:cNvPr id="37891" name="图片 5">
            <a:extLst>
              <a:ext uri="{FF2B5EF4-FFF2-40B4-BE49-F238E27FC236}">
                <a16:creationId xmlns:a16="http://schemas.microsoft.com/office/drawing/2014/main" id="{6525C85B-B9D1-4B96-A8D7-A778060F5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323975"/>
            <a:ext cx="809625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FB7247F6-011A-4E01-97FD-3EAC9346F284}"/>
              </a:ext>
            </a:extLst>
          </p:cNvPr>
          <p:cNvSpPr>
            <a:spLocks noGrp="1" noChangeArrowheads="1"/>
          </p:cNvSpPr>
          <p:nvPr>
            <p:ph type="title"/>
          </p:nvPr>
        </p:nvSpPr>
        <p:spPr/>
        <p:txBody>
          <a:bodyPr/>
          <a:lstStyle/>
          <a:p>
            <a:r>
              <a:rPr lang="en-US" altLang="zh-CN"/>
              <a:t>3.3 </a:t>
            </a:r>
            <a:r>
              <a:rPr lang="zh-CN" altLang="en-US"/>
              <a:t>链接预测</a:t>
            </a:r>
          </a:p>
        </p:txBody>
      </p:sp>
      <p:sp>
        <p:nvSpPr>
          <p:cNvPr id="3" name="内容占位符 2">
            <a:extLst>
              <a:ext uri="{FF2B5EF4-FFF2-40B4-BE49-F238E27FC236}">
                <a16:creationId xmlns:a16="http://schemas.microsoft.com/office/drawing/2014/main" id="{CA825015-BA70-4480-BDC3-2D88DDD45F83}"/>
              </a:ext>
            </a:extLst>
          </p:cNvPr>
          <p:cNvSpPr>
            <a:spLocks noGrp="1"/>
          </p:cNvSpPr>
          <p:nvPr>
            <p:ph idx="1"/>
          </p:nvPr>
        </p:nvSpPr>
        <p:spPr>
          <a:xfrm>
            <a:off x="276225" y="946150"/>
            <a:ext cx="8589963" cy="5454650"/>
          </a:xfrm>
        </p:spPr>
        <p:txBody>
          <a:bodyPr/>
          <a:lstStyle/>
          <a:p>
            <a:pPr>
              <a:defRPr/>
            </a:pPr>
            <a:r>
              <a:rPr lang="zh-CN" altLang="en-US" sz="2585" dirty="0"/>
              <a:t>给定一个社交网络，预测哪些节点相互连接</a:t>
            </a:r>
          </a:p>
          <a:p>
            <a:pPr>
              <a:defRPr/>
            </a:pPr>
            <a:r>
              <a:rPr lang="zh-CN" altLang="en-US" sz="2585" dirty="0"/>
              <a:t>输出一个节点对列表</a:t>
            </a:r>
          </a:p>
          <a:p>
            <a:pPr>
              <a:defRPr/>
            </a:pPr>
            <a:r>
              <a:rPr lang="zh-CN" altLang="en-US" sz="2585" dirty="0"/>
              <a:t>例如</a:t>
            </a:r>
            <a:r>
              <a:rPr lang="en-US" altLang="zh-CN" sz="2585" dirty="0"/>
              <a:t>: Facebook</a:t>
            </a:r>
            <a:r>
              <a:rPr lang="zh-CN" altLang="en-US" sz="2585" dirty="0"/>
              <a:t>中好友推荐</a:t>
            </a:r>
          </a:p>
        </p:txBody>
      </p:sp>
      <p:pic>
        <p:nvPicPr>
          <p:cNvPr id="38916" name="图片 5">
            <a:extLst>
              <a:ext uri="{FF2B5EF4-FFF2-40B4-BE49-F238E27FC236}">
                <a16:creationId xmlns:a16="http://schemas.microsoft.com/office/drawing/2014/main" id="{2CE65D67-3DC9-4058-976B-DD6642E1D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8" y="2852738"/>
            <a:ext cx="7059612"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1C62131C-72FA-49E5-864E-645F3AB4B307}"/>
              </a:ext>
            </a:extLst>
          </p:cNvPr>
          <p:cNvSpPr>
            <a:spLocks noGrp="1" noChangeArrowheads="1"/>
          </p:cNvSpPr>
          <p:nvPr>
            <p:ph type="title"/>
          </p:nvPr>
        </p:nvSpPr>
        <p:spPr/>
        <p:txBody>
          <a:bodyPr/>
          <a:lstStyle/>
          <a:p>
            <a:r>
              <a:rPr lang="en-US" altLang="zh-CN"/>
              <a:t>3.4 </a:t>
            </a:r>
            <a:r>
              <a:rPr lang="zh-CN" altLang="en-US"/>
              <a:t>社区检测</a:t>
            </a:r>
          </a:p>
        </p:txBody>
      </p:sp>
      <p:sp>
        <p:nvSpPr>
          <p:cNvPr id="3" name="内容占位符 2">
            <a:extLst>
              <a:ext uri="{FF2B5EF4-FFF2-40B4-BE49-F238E27FC236}">
                <a16:creationId xmlns:a16="http://schemas.microsoft.com/office/drawing/2014/main" id="{43397396-2193-4EB0-A760-DDC07C01F09E}"/>
              </a:ext>
            </a:extLst>
          </p:cNvPr>
          <p:cNvSpPr>
            <a:spLocks noGrp="1"/>
          </p:cNvSpPr>
          <p:nvPr>
            <p:ph idx="1"/>
          </p:nvPr>
        </p:nvSpPr>
        <p:spPr/>
        <p:txBody>
          <a:bodyPr/>
          <a:lstStyle/>
          <a:p>
            <a:pPr>
              <a:defRPr/>
            </a:pPr>
            <a:r>
              <a:rPr lang="zh-CN" altLang="en-US" sz="2585" dirty="0"/>
              <a:t>一个社区由一个节点集合所表示，该集合中节点之间交互频繁</a:t>
            </a:r>
          </a:p>
          <a:p>
            <a:pPr>
              <a:defRPr/>
            </a:pPr>
            <a:r>
              <a:rPr lang="zh-CN" altLang="en-US" sz="2585" dirty="0"/>
              <a:t>社区检测</a:t>
            </a:r>
          </a:p>
          <a:p>
            <a:pPr lvl="1">
              <a:defRPr/>
            </a:pPr>
            <a:r>
              <a:rPr lang="zh-CN" altLang="en-US" sz="2215" dirty="0"/>
              <a:t>输入</a:t>
            </a:r>
            <a:r>
              <a:rPr lang="en-US" altLang="zh-CN" sz="2215" dirty="0"/>
              <a:t>: </a:t>
            </a:r>
            <a:r>
              <a:rPr lang="zh-CN" altLang="en-US" sz="2215" dirty="0"/>
              <a:t>一个社交网络</a:t>
            </a:r>
            <a:endParaRPr lang="en-US" altLang="zh-CN" sz="2215" dirty="0"/>
          </a:p>
          <a:p>
            <a:pPr lvl="1">
              <a:defRPr/>
            </a:pPr>
            <a:r>
              <a:rPr lang="zh-CN" altLang="en-US" sz="2215" dirty="0"/>
              <a:t>输出</a:t>
            </a:r>
            <a:r>
              <a:rPr lang="en-US" altLang="zh-CN" sz="2215" dirty="0"/>
              <a:t>: </a:t>
            </a:r>
            <a:r>
              <a:rPr lang="zh-CN" altLang="en-US" sz="2215" dirty="0"/>
              <a:t>每个节点所属的社区</a:t>
            </a:r>
          </a:p>
          <a:p>
            <a:pPr>
              <a:defRPr/>
            </a:pPr>
            <a:r>
              <a:rPr lang="zh-CN" altLang="en-US" sz="2585" dirty="0"/>
              <a:t>应用</a:t>
            </a:r>
          </a:p>
          <a:p>
            <a:pPr lvl="1">
              <a:defRPr/>
            </a:pPr>
            <a:r>
              <a:rPr lang="zh-CN" altLang="en-US" sz="2215" dirty="0"/>
              <a:t>理解人们的交互</a:t>
            </a:r>
          </a:p>
          <a:p>
            <a:pPr lvl="1">
              <a:defRPr/>
            </a:pPr>
            <a:r>
              <a:rPr lang="zh-CN" altLang="en-US" sz="2215" dirty="0"/>
              <a:t>可视化浏览巨型网络</a:t>
            </a:r>
          </a:p>
          <a:p>
            <a:pPr lvl="1">
              <a:defRPr/>
            </a:pPr>
            <a:r>
              <a:rPr lang="zh-CN" altLang="en-US" sz="2215" dirty="0"/>
              <a:t>作为其他任务的基础</a:t>
            </a: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4E2BCB1-DC70-4CDB-8195-2A40A0CF3C7F}"/>
              </a:ext>
            </a:extLst>
          </p:cNvPr>
          <p:cNvSpPr>
            <a:spLocks noGrp="1" noChangeArrowheads="1"/>
          </p:cNvSpPr>
          <p:nvPr>
            <p:ph type="title"/>
          </p:nvPr>
        </p:nvSpPr>
        <p:spPr/>
        <p:txBody>
          <a:bodyPr/>
          <a:lstStyle/>
          <a:p>
            <a:r>
              <a:rPr lang="en-US" altLang="zh-CN"/>
              <a:t>3.4 </a:t>
            </a:r>
            <a:r>
              <a:rPr lang="zh-CN" altLang="en-US"/>
              <a:t>社区检测</a:t>
            </a:r>
          </a:p>
        </p:txBody>
      </p:sp>
      <p:pic>
        <p:nvPicPr>
          <p:cNvPr id="40963" name="图片 5">
            <a:extLst>
              <a:ext uri="{FF2B5EF4-FFF2-40B4-BE49-F238E27FC236}">
                <a16:creationId xmlns:a16="http://schemas.microsoft.com/office/drawing/2014/main" id="{3EFDD539-FE7B-40CA-957F-E4C76BAA8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319213"/>
            <a:ext cx="8193088"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DB1EF995-4C5B-4634-BAA4-A5E2ABA6F104}"/>
              </a:ext>
            </a:extLst>
          </p:cNvPr>
          <p:cNvSpPr>
            <a:spLocks noGrp="1" noChangeArrowheads="1"/>
          </p:cNvSpPr>
          <p:nvPr>
            <p:ph type="title"/>
          </p:nvPr>
        </p:nvSpPr>
        <p:spPr/>
        <p:txBody>
          <a:bodyPr/>
          <a:lstStyle/>
          <a:p>
            <a:r>
              <a:rPr lang="en-US" altLang="zh-CN"/>
              <a:t>3.4 </a:t>
            </a:r>
            <a:r>
              <a:rPr lang="zh-CN" altLang="en-US"/>
              <a:t>社区检测</a:t>
            </a:r>
          </a:p>
        </p:txBody>
      </p:sp>
      <p:sp>
        <p:nvSpPr>
          <p:cNvPr id="3" name="内容占位符 2">
            <a:extLst>
              <a:ext uri="{FF2B5EF4-FFF2-40B4-BE49-F238E27FC236}">
                <a16:creationId xmlns:a16="http://schemas.microsoft.com/office/drawing/2014/main" id="{A1A6B227-65FD-401E-9DBF-B3D78789FBB7}"/>
              </a:ext>
            </a:extLst>
          </p:cNvPr>
          <p:cNvSpPr>
            <a:spLocks noGrp="1"/>
          </p:cNvSpPr>
          <p:nvPr>
            <p:ph idx="1"/>
          </p:nvPr>
        </p:nvSpPr>
        <p:spPr/>
        <p:txBody>
          <a:bodyPr/>
          <a:lstStyle/>
          <a:p>
            <a:pPr>
              <a:lnSpc>
                <a:spcPct val="150000"/>
              </a:lnSpc>
              <a:defRPr/>
            </a:pPr>
            <a:r>
              <a:rPr lang="zh-CN" altLang="en-US" sz="2585" dirty="0"/>
              <a:t>多种方法</a:t>
            </a:r>
          </a:p>
          <a:p>
            <a:pPr lvl="1">
              <a:lnSpc>
                <a:spcPct val="150000"/>
              </a:lnSpc>
              <a:defRPr/>
            </a:pPr>
            <a:r>
              <a:rPr lang="zh-CN" altLang="en-US" dirty="0"/>
              <a:t>基于子图可达性的方法</a:t>
            </a:r>
          </a:p>
          <a:p>
            <a:pPr lvl="2">
              <a:lnSpc>
                <a:spcPct val="150000"/>
              </a:lnSpc>
              <a:defRPr/>
            </a:pPr>
            <a:r>
              <a:rPr lang="en-US" altLang="zh-CN" dirty="0"/>
              <a:t>K-clique, k-club</a:t>
            </a:r>
          </a:p>
          <a:p>
            <a:pPr lvl="1">
              <a:lnSpc>
                <a:spcPct val="150000"/>
              </a:lnSpc>
              <a:defRPr/>
            </a:pPr>
            <a:r>
              <a:rPr lang="zh-CN" altLang="en-US" dirty="0"/>
              <a:t>基于节点聚类的方法</a:t>
            </a:r>
          </a:p>
          <a:p>
            <a:pPr lvl="1">
              <a:lnSpc>
                <a:spcPct val="150000"/>
              </a:lnSpc>
              <a:defRPr/>
            </a:pPr>
            <a:r>
              <a:rPr lang="zh-CN" altLang="en-US" dirty="0"/>
              <a:t>基于图分割的方法</a:t>
            </a:r>
          </a:p>
          <a:p>
            <a:pPr lvl="1">
              <a:lnSpc>
                <a:spcPct val="150000"/>
              </a:lnSpc>
              <a:defRPr/>
            </a:pPr>
            <a:r>
              <a:rPr lang="en-US" altLang="zh-CN" dirty="0"/>
              <a:t>…</a:t>
            </a:r>
          </a:p>
          <a:p>
            <a:pPr>
              <a:defRPr/>
            </a:pPr>
            <a:endParaRPr lang="zh-CN" alt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3E3BA5E6-06E4-4784-B5F4-AF9042191ABD}"/>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3" name="内容占位符 2">
            <a:extLst>
              <a:ext uri="{FF2B5EF4-FFF2-40B4-BE49-F238E27FC236}">
                <a16:creationId xmlns:a16="http://schemas.microsoft.com/office/drawing/2014/main" id="{00D40836-0462-4368-A5A3-6C58ACF520E6}"/>
              </a:ext>
            </a:extLst>
          </p:cNvPr>
          <p:cNvSpPr>
            <a:spLocks noGrp="1"/>
          </p:cNvSpPr>
          <p:nvPr>
            <p:ph idx="1"/>
          </p:nvPr>
        </p:nvSpPr>
        <p:spPr/>
        <p:txBody>
          <a:bodyPr/>
          <a:lstStyle/>
          <a:p>
            <a:pPr>
              <a:defRPr/>
            </a:pPr>
            <a:r>
              <a:rPr lang="zh-CN" altLang="en-US" sz="2585" dirty="0"/>
              <a:t>节点相似性基于他们的交互模式的相似性而定义</a:t>
            </a:r>
          </a:p>
          <a:p>
            <a:pPr>
              <a:defRPr/>
            </a:pPr>
            <a:r>
              <a:rPr lang="zh-CN" altLang="en-US" sz="2585" dirty="0"/>
              <a:t>两个节点结构相似</a:t>
            </a:r>
            <a:r>
              <a:rPr lang="en-US" altLang="zh-CN" sz="2585" dirty="0"/>
              <a:t>(structurally equivalent), </a:t>
            </a:r>
            <a:r>
              <a:rPr lang="zh-CN" altLang="en-US" sz="2585" dirty="0"/>
              <a:t>如果它们连接到相同的其它节点</a:t>
            </a:r>
          </a:p>
          <a:p>
            <a:pPr lvl="1">
              <a:defRPr/>
            </a:pPr>
            <a:r>
              <a:rPr lang="en-US" altLang="zh-CN" sz="2215" dirty="0"/>
              <a:t>e.g., nodes 8 and 9 are structurally equivalent</a:t>
            </a:r>
          </a:p>
          <a:p>
            <a:pPr>
              <a:defRPr/>
            </a:pPr>
            <a:r>
              <a:rPr lang="zh-CN" altLang="en-US" sz="2585" dirty="0"/>
              <a:t>社区定义为等价节点集合则太过严格</a:t>
            </a:r>
          </a:p>
          <a:p>
            <a:pPr>
              <a:defRPr/>
            </a:pPr>
            <a:r>
              <a:rPr lang="zh-CN" altLang="en-US" sz="2585" dirty="0"/>
              <a:t>实际上使用向量相似性</a:t>
            </a:r>
          </a:p>
          <a:p>
            <a:pPr lvl="1">
              <a:defRPr/>
            </a:pPr>
            <a:r>
              <a:rPr lang="en-US" altLang="zh-CN" sz="2215" dirty="0"/>
              <a:t>e.g., cosine similarity, </a:t>
            </a:r>
            <a:r>
              <a:rPr lang="en-US" altLang="zh-CN" sz="2215" dirty="0" err="1"/>
              <a:t>Jaccard</a:t>
            </a:r>
            <a:r>
              <a:rPr lang="en-US" altLang="zh-CN" sz="2215" dirty="0"/>
              <a:t> similarity</a:t>
            </a:r>
            <a:endParaRPr lang="zh-CN" altLang="en-US" sz="2215" dirty="0"/>
          </a:p>
        </p:txBody>
      </p:sp>
      <p:pic>
        <p:nvPicPr>
          <p:cNvPr id="43012" name="图片 5">
            <a:extLst>
              <a:ext uri="{FF2B5EF4-FFF2-40B4-BE49-F238E27FC236}">
                <a16:creationId xmlns:a16="http://schemas.microsoft.com/office/drawing/2014/main" id="{1D372B43-F580-472D-85AD-9C909C3D7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2550" y="2871788"/>
            <a:ext cx="23018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0464A394-04B8-4E0D-9885-48EC3CC075D4}"/>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44035" name="内容占位符 2">
            <a:extLst>
              <a:ext uri="{FF2B5EF4-FFF2-40B4-BE49-F238E27FC236}">
                <a16:creationId xmlns:a16="http://schemas.microsoft.com/office/drawing/2014/main" id="{C8387797-4A1A-4B82-8C78-023774CCDA0A}"/>
              </a:ext>
            </a:extLst>
          </p:cNvPr>
          <p:cNvSpPr>
            <a:spLocks noGrp="1" noChangeArrowheads="1"/>
          </p:cNvSpPr>
          <p:nvPr>
            <p:ph idx="1"/>
          </p:nvPr>
        </p:nvSpPr>
        <p:spPr/>
        <p:txBody>
          <a:bodyPr/>
          <a:lstStyle/>
          <a:p>
            <a:pPr>
              <a:lnSpc>
                <a:spcPct val="150000"/>
              </a:lnSpc>
            </a:pPr>
            <a:r>
              <a:rPr lang="zh-CN" altLang="en-US"/>
              <a:t>处理大型网络时</a:t>
            </a:r>
            <a:r>
              <a:rPr lang="en-US" altLang="zh-CN"/>
              <a:t>:</a:t>
            </a:r>
          </a:p>
          <a:p>
            <a:pPr lvl="1">
              <a:lnSpc>
                <a:spcPct val="150000"/>
              </a:lnSpc>
            </a:pPr>
            <a:r>
              <a:rPr lang="zh-CN" altLang="en-US"/>
              <a:t>将连接作为特征</a:t>
            </a:r>
          </a:p>
          <a:p>
            <a:pPr lvl="1">
              <a:lnSpc>
                <a:spcPct val="150000"/>
              </a:lnSpc>
            </a:pPr>
            <a:r>
              <a:rPr lang="zh-CN" altLang="en-US"/>
              <a:t>使用</a:t>
            </a:r>
            <a:r>
              <a:rPr lang="en-US" altLang="zh-CN"/>
              <a:t>Cosine or Jaccard similarity</a:t>
            </a:r>
            <a:r>
              <a:rPr lang="zh-CN" altLang="en-US"/>
              <a:t>计算节点相似性</a:t>
            </a:r>
          </a:p>
          <a:p>
            <a:pPr lvl="1">
              <a:lnSpc>
                <a:spcPct val="150000"/>
              </a:lnSpc>
            </a:pPr>
            <a:r>
              <a:rPr lang="zh-CN" altLang="en-US"/>
              <a:t>应用</a:t>
            </a:r>
            <a:r>
              <a:rPr lang="en-US" altLang="zh-CN"/>
              <a:t>K-means clustering Algorithm</a:t>
            </a:r>
            <a:r>
              <a:rPr lang="zh-CN" altLang="en-US"/>
              <a:t>等聚类方法</a:t>
            </a:r>
            <a:endParaRPr lang="en-US" altLang="zh-CN"/>
          </a:p>
          <a:p>
            <a:endParaRPr lang="zh-CN" alt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D4DE357A-7A8C-468F-B53D-2073D5F75257}"/>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3" name="内容占位符 2">
            <a:extLst>
              <a:ext uri="{FF2B5EF4-FFF2-40B4-BE49-F238E27FC236}">
                <a16:creationId xmlns:a16="http://schemas.microsoft.com/office/drawing/2014/main" id="{F012E56A-D9B2-4875-917A-7F7C2868CD2E}"/>
              </a:ext>
            </a:extLst>
          </p:cNvPr>
          <p:cNvSpPr>
            <a:spLocks noGrp="1" noRot="1" noChangeAspect="1" noMove="1" noResize="1" noEditPoints="1" noAdjustHandles="1" noChangeArrowheads="1" noChangeShapeType="1" noTextEdit="1"/>
          </p:cNvSpPr>
          <p:nvPr>
            <p:ph idx="1"/>
          </p:nvPr>
        </p:nvSpPr>
        <p:spPr>
          <a:xfrm>
            <a:off x="276225" y="946150"/>
            <a:ext cx="8589963" cy="5096841"/>
          </a:xfrm>
          <a:blipFill>
            <a:blip r:embed="rId2"/>
            <a:stretch>
              <a:fillRect l="-1065" t="-1794"/>
            </a:stretch>
          </a:blipFill>
        </p:spPr>
        <p:txBody>
          <a:bodyPr/>
          <a:lstStyle/>
          <a:p>
            <a:pPr>
              <a:defRPr/>
            </a:pPr>
            <a:r>
              <a:rPr lang="zh-CN" altLang="en-US">
                <a:noFill/>
              </a:rPr>
              <a:t> </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E64C0117-2E50-4509-B0A6-E1354BDFBC88}"/>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3" name="内容占位符 2">
            <a:extLst>
              <a:ext uri="{FF2B5EF4-FFF2-40B4-BE49-F238E27FC236}">
                <a16:creationId xmlns:a16="http://schemas.microsoft.com/office/drawing/2014/main" id="{831FCA1D-DA50-468F-8AC6-8CC689AC77BF}"/>
              </a:ext>
            </a:extLst>
          </p:cNvPr>
          <p:cNvSpPr>
            <a:spLocks noGrp="1"/>
          </p:cNvSpPr>
          <p:nvPr>
            <p:ph idx="1"/>
          </p:nvPr>
        </p:nvSpPr>
        <p:spPr/>
        <p:txBody>
          <a:bodyPr/>
          <a:lstStyle/>
          <a:p>
            <a:pPr>
              <a:defRPr/>
            </a:pPr>
            <a:r>
              <a:rPr lang="zh-CN" altLang="en-US" sz="2400" dirty="0"/>
              <a:t>聚类：是根据数据属性对一系列未分类的数据进行类别的识别，把一组个体按照相似性归成若干类，属于无监督学习；</a:t>
            </a:r>
            <a:endParaRPr lang="en-US" altLang="zh-CN" sz="2400" dirty="0"/>
          </a:p>
          <a:p>
            <a:pPr>
              <a:defRPr/>
            </a:pPr>
            <a:r>
              <a:rPr lang="zh-CN" altLang="en-US" sz="2400" dirty="0"/>
              <a:t>聚类算法分类：</a:t>
            </a:r>
            <a:endParaRPr lang="en-US" altLang="zh-CN" sz="2400" dirty="0"/>
          </a:p>
          <a:p>
            <a:pPr lvl="1">
              <a:defRPr/>
            </a:pPr>
            <a:endParaRPr lang="en-US" altLang="zh-CN" sz="2031" dirty="0"/>
          </a:p>
          <a:p>
            <a:pPr>
              <a:defRPr/>
            </a:pPr>
            <a:endParaRPr lang="zh-CN" altLang="en-US" dirty="0"/>
          </a:p>
        </p:txBody>
      </p:sp>
      <p:pic>
        <p:nvPicPr>
          <p:cNvPr id="46084" name="图片 5">
            <a:extLst>
              <a:ext uri="{FF2B5EF4-FFF2-40B4-BE49-F238E27FC236}">
                <a16:creationId xmlns:a16="http://schemas.microsoft.com/office/drawing/2014/main" id="{99DBF343-7039-4945-95E7-A4DA0C07D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263" y="3209925"/>
            <a:ext cx="559752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222D5C81-A8E4-49ED-8ACD-9794230AD275}"/>
              </a:ext>
            </a:extLst>
          </p:cNvPr>
          <p:cNvSpPr/>
          <p:nvPr/>
        </p:nvSpPr>
        <p:spPr bwMode="auto">
          <a:xfrm>
            <a:off x="6445250" y="4289425"/>
            <a:ext cx="204788" cy="182563"/>
          </a:xfrm>
          <a:prstGeom prst="rect">
            <a:avLst/>
          </a:prstGeom>
          <a:solidFill>
            <a:schemeClr val="bg1"/>
          </a:solidFill>
          <a:ln w="9525" cap="flat" cmpd="sng" algn="ctr">
            <a:noFill/>
            <a:prstDash val="solid"/>
            <a:round/>
            <a:headEnd type="none" w="med" len="med"/>
            <a:tailEnd type="none" w="med" len="med"/>
          </a:ln>
          <a:effectLst/>
        </p:spPr>
        <p:txBody>
          <a:bodyPr lIns="84406" tIns="42203" rIns="84406" bIns="42203"/>
          <a:lstStyle/>
          <a:p>
            <a:pPr defTabSz="844083" eaLnBrk="1" hangingPunct="1">
              <a:defRPr/>
            </a:pPr>
            <a:endParaRPr kumimoji="1" lang="zh-CN" altLang="en-US" sz="3323" b="1" i="1">
              <a:solidFill>
                <a:srgbClr val="000066"/>
              </a:solidFill>
              <a:ea typeface="宋体" pitchFamily="2" charset="-122"/>
            </a:endParaRPr>
          </a:p>
        </p:txBody>
      </p:sp>
      <p:sp>
        <p:nvSpPr>
          <p:cNvPr id="10" name="内容占位符 2">
            <a:extLst>
              <a:ext uri="{FF2B5EF4-FFF2-40B4-BE49-F238E27FC236}">
                <a16:creationId xmlns:a16="http://schemas.microsoft.com/office/drawing/2014/main" id="{DF9289BA-27B3-4696-9FF1-4E5104981395}"/>
              </a:ext>
            </a:extLst>
          </p:cNvPr>
          <p:cNvSpPr txBox="1">
            <a:spLocks/>
          </p:cNvSpPr>
          <p:nvPr/>
        </p:nvSpPr>
        <p:spPr bwMode="auto">
          <a:xfrm>
            <a:off x="276225" y="2187575"/>
            <a:ext cx="5581650" cy="1536700"/>
          </a:xfrm>
          <a:prstGeom prst="rect">
            <a:avLst/>
          </a:prstGeom>
          <a:noFill/>
          <a:ln>
            <a:noFill/>
          </a:ln>
        </p:spPr>
        <p:txBody>
          <a:bodyPr/>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lvl="1">
              <a:defRPr/>
            </a:pPr>
            <a:r>
              <a:rPr lang="zh-CN" altLang="en-US" sz="2000" kern="0" dirty="0"/>
              <a:t>基于划分的聚类算法（如：</a:t>
            </a:r>
            <a:r>
              <a:rPr lang="en-US" altLang="zh-CN" sz="2000" kern="0" dirty="0"/>
              <a:t>k-means</a:t>
            </a:r>
            <a:r>
              <a:rPr lang="zh-CN" altLang="en-US" sz="2000" kern="0" dirty="0"/>
              <a:t>），</a:t>
            </a:r>
            <a:endParaRPr lang="en-US" altLang="zh-CN" sz="2000" kern="0" dirty="0"/>
          </a:p>
          <a:p>
            <a:pPr lvl="1">
              <a:defRPr/>
            </a:pPr>
            <a:r>
              <a:rPr lang="zh-CN" altLang="en-US" sz="2000" kern="0" dirty="0"/>
              <a:t>基于层次的聚类算法（如：</a:t>
            </a:r>
            <a:r>
              <a:rPr lang="en-US" altLang="zh-CN" sz="2000" kern="0" dirty="0"/>
              <a:t>BIRCH</a:t>
            </a:r>
            <a:r>
              <a:rPr lang="zh-CN" altLang="en-US" sz="2000" kern="0" dirty="0"/>
              <a:t>），</a:t>
            </a:r>
            <a:endParaRPr lang="en-US" altLang="zh-CN" sz="2000" kern="0" dirty="0"/>
          </a:p>
          <a:p>
            <a:pPr lvl="1">
              <a:defRPr/>
            </a:pPr>
            <a:r>
              <a:rPr lang="zh-CN" altLang="en-US" sz="2000" kern="0" dirty="0"/>
              <a:t>基于密度的聚类算法（如：</a:t>
            </a:r>
            <a:r>
              <a:rPr lang="en-US" altLang="zh-CN" sz="2000" kern="0" dirty="0"/>
              <a:t>DBSCAN</a:t>
            </a:r>
            <a:r>
              <a:rPr lang="zh-CN" altLang="en-US" sz="2000" kern="0" dirty="0"/>
              <a:t>），</a:t>
            </a:r>
            <a:endParaRPr lang="en-US" altLang="zh-CN" sz="2000" kern="0" dirty="0"/>
          </a:p>
          <a:p>
            <a:pPr lvl="1">
              <a:defRPr/>
            </a:pPr>
            <a:r>
              <a:rPr lang="zh-CN" altLang="en-US" sz="2000" kern="0" dirty="0"/>
              <a:t>基于网格的聚类算法</a:t>
            </a:r>
            <a:r>
              <a:rPr lang="en-US" altLang="zh-CN" sz="2000" kern="0" dirty="0"/>
              <a:t>( </a:t>
            </a:r>
            <a:r>
              <a:rPr lang="zh-CN" altLang="en-US" sz="2000" kern="0" dirty="0"/>
              <a:t>如：</a:t>
            </a:r>
            <a:r>
              <a:rPr lang="en-US" altLang="zh-CN" sz="2000" kern="0" dirty="0"/>
              <a:t>STING )</a:t>
            </a:r>
          </a:p>
          <a:p>
            <a:pPr>
              <a:defRPr/>
            </a:pPr>
            <a:endParaRPr lang="zh-CN" altLang="en-US" kern="0" dirty="0"/>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BBA81621-FA76-4C7E-8D3F-1E9F06AE3CF6}"/>
              </a:ext>
            </a:extLst>
          </p:cNvPr>
          <p:cNvSpPr>
            <a:spLocks noGrp="1" noChangeArrowheads="1"/>
          </p:cNvSpPr>
          <p:nvPr>
            <p:ph type="title"/>
          </p:nvPr>
        </p:nvSpPr>
        <p:spPr/>
        <p:txBody>
          <a:bodyPr/>
          <a:lstStyle/>
          <a:p>
            <a:r>
              <a:rPr lang="zh-CN" altLang="en-US"/>
              <a:t>主要内容</a:t>
            </a:r>
          </a:p>
        </p:txBody>
      </p:sp>
      <p:sp>
        <p:nvSpPr>
          <p:cNvPr id="19459" name="内容占位符 2">
            <a:extLst>
              <a:ext uri="{FF2B5EF4-FFF2-40B4-BE49-F238E27FC236}">
                <a16:creationId xmlns:a16="http://schemas.microsoft.com/office/drawing/2014/main" id="{5D2C67A5-5AF5-48CE-9F6F-FC78015BBE34}"/>
              </a:ext>
            </a:extLst>
          </p:cNvPr>
          <p:cNvSpPr>
            <a:spLocks noGrp="1" noChangeArrowheads="1"/>
          </p:cNvSpPr>
          <p:nvPr>
            <p:ph idx="1"/>
          </p:nvPr>
        </p:nvSpPr>
        <p:spPr>
          <a:xfrm>
            <a:off x="276225" y="946150"/>
            <a:ext cx="8589963" cy="3427413"/>
          </a:xfrm>
        </p:spPr>
        <p:txBody>
          <a:bodyPr/>
          <a:lstStyle/>
          <a:p>
            <a:pPr>
              <a:lnSpc>
                <a:spcPct val="150000"/>
              </a:lnSpc>
            </a:pPr>
            <a:r>
              <a:rPr lang="zh-CN" altLang="en-US" sz="2400"/>
              <a:t>社交网络概念</a:t>
            </a:r>
            <a:endParaRPr lang="en-US" altLang="zh-CN" sz="2400"/>
          </a:p>
          <a:p>
            <a:pPr lvl="1">
              <a:lnSpc>
                <a:spcPct val="150000"/>
              </a:lnSpc>
            </a:pPr>
            <a:r>
              <a:rPr lang="zh-CN" altLang="en-US" sz="2200"/>
              <a:t>是一种在信息网络上由社会个体集合及个体之间的连接关系构成的社会性结构。</a:t>
            </a:r>
            <a:endParaRPr lang="en-US" altLang="zh-CN" sz="2200"/>
          </a:p>
          <a:p>
            <a:pPr lvl="1">
              <a:lnSpc>
                <a:spcPct val="150000"/>
              </a:lnSpc>
            </a:pPr>
            <a:r>
              <a:rPr lang="zh-CN" altLang="en-US" sz="2200"/>
              <a:t>根据欧盟的</a:t>
            </a:r>
            <a:r>
              <a:rPr lang="en-US" altLang="zh-CN" sz="2200"/>
              <a:t>《Key area in the public sector impact of social computing》</a:t>
            </a:r>
            <a:r>
              <a:rPr lang="zh-CN" altLang="en-US" sz="2200"/>
              <a:t>，在线社交网络分为即时消息类、在线社交类、微博类、共享空间类四类</a:t>
            </a:r>
            <a:endParaRPr lang="en-US" altLang="zh-CN" sz="2200"/>
          </a:p>
        </p:txBody>
      </p:sp>
      <p:pic>
        <p:nvPicPr>
          <p:cNvPr id="19460" name="图片 5">
            <a:extLst>
              <a:ext uri="{FF2B5EF4-FFF2-40B4-BE49-F238E27FC236}">
                <a16:creationId xmlns:a16="http://schemas.microsoft.com/office/drawing/2014/main" id="{20C954CE-2A4A-44EE-82D8-F7816EC90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4870450"/>
            <a:ext cx="1203325"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6">
            <a:extLst>
              <a:ext uri="{FF2B5EF4-FFF2-40B4-BE49-F238E27FC236}">
                <a16:creationId xmlns:a16="http://schemas.microsoft.com/office/drawing/2014/main" id="{B75DDEAC-9C76-4759-914E-CB250A04D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563" y="4852988"/>
            <a:ext cx="12573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7">
            <a:extLst>
              <a:ext uri="{FF2B5EF4-FFF2-40B4-BE49-F238E27FC236}">
                <a16:creationId xmlns:a16="http://schemas.microsoft.com/office/drawing/2014/main" id="{1973BDF9-469F-400E-BAFE-58441D8F9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538" y="4867275"/>
            <a:ext cx="118586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8">
            <a:extLst>
              <a:ext uri="{FF2B5EF4-FFF2-40B4-BE49-F238E27FC236}">
                <a16:creationId xmlns:a16="http://schemas.microsoft.com/office/drawing/2014/main" id="{BB31B216-A94B-4110-AB76-502B57188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075" y="4867275"/>
            <a:ext cx="1160463"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06532505-38E7-4B61-9EED-B6C2F504C932}"/>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3" name="内容占位符 2">
            <a:extLst>
              <a:ext uri="{FF2B5EF4-FFF2-40B4-BE49-F238E27FC236}">
                <a16:creationId xmlns:a16="http://schemas.microsoft.com/office/drawing/2014/main" id="{F1FD19D6-8EA3-4A20-AEBB-31D99F641E3C}"/>
              </a:ext>
            </a:extLst>
          </p:cNvPr>
          <p:cNvSpPr>
            <a:spLocks noGrp="1" noRot="1" noChangeAspect="1" noMove="1" noResize="1" noEditPoints="1" noAdjustHandles="1" noChangeArrowheads="1" noChangeShapeType="1" noTextEdit="1"/>
          </p:cNvSpPr>
          <p:nvPr>
            <p:ph idx="1"/>
          </p:nvPr>
        </p:nvSpPr>
        <p:spPr>
          <a:blipFill>
            <a:blip r:embed="rId2"/>
            <a:stretch>
              <a:fillRect l="-1065" t="-1599"/>
            </a:stretch>
          </a:blipFill>
        </p:spPr>
        <p:txBody>
          <a:bodyPr/>
          <a:lstStyle/>
          <a:p>
            <a:pPr>
              <a:defRPr/>
            </a:pPr>
            <a:r>
              <a:rPr lang="zh-CN" altLang="en-US" dirty="0">
                <a:noFill/>
              </a:rPr>
              <a:t> </a:t>
            </a: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C7877D55-A1F0-460D-BDEE-A60CA779848C}"/>
              </a:ext>
            </a:extLst>
          </p:cNvPr>
          <p:cNvSpPr>
            <a:spLocks noGrp="1" noChangeArrowheads="1"/>
          </p:cNvSpPr>
          <p:nvPr>
            <p:ph type="title"/>
          </p:nvPr>
        </p:nvSpPr>
        <p:spPr/>
        <p:txBody>
          <a:bodyPr/>
          <a:lstStyle/>
          <a:p>
            <a:r>
              <a:rPr lang="en-US" altLang="zh-CN"/>
              <a:t>3.4.1 </a:t>
            </a:r>
            <a:r>
              <a:rPr lang="zh-CN" altLang="en-US"/>
              <a:t>基于节点聚类的方法</a:t>
            </a:r>
          </a:p>
        </p:txBody>
      </p:sp>
      <p:sp>
        <p:nvSpPr>
          <p:cNvPr id="48131" name="内容占位符 2">
            <a:extLst>
              <a:ext uri="{FF2B5EF4-FFF2-40B4-BE49-F238E27FC236}">
                <a16:creationId xmlns:a16="http://schemas.microsoft.com/office/drawing/2014/main" id="{765E6CBD-5FCE-413C-95AE-DFCA1A73F6E7}"/>
              </a:ext>
            </a:extLst>
          </p:cNvPr>
          <p:cNvSpPr>
            <a:spLocks noGrp="1" noChangeArrowheads="1"/>
          </p:cNvSpPr>
          <p:nvPr>
            <p:ph idx="1"/>
          </p:nvPr>
        </p:nvSpPr>
        <p:spPr/>
        <p:txBody>
          <a:bodyPr/>
          <a:lstStyle/>
          <a:p>
            <a:r>
              <a:rPr lang="zh-CN" altLang="en-US"/>
              <a:t>基于密度的聚类方法可以在有噪音的数据中发现各种形状和各种大小的簇。</a:t>
            </a:r>
            <a:endParaRPr lang="en-US" altLang="zh-CN"/>
          </a:p>
          <a:p>
            <a:r>
              <a:rPr lang="zh-CN" altLang="en-US"/>
              <a:t>核心思想是先发现密度较高的点，然后把相近的高密度点逐步都连成一片，进而生成各种簇。</a:t>
            </a:r>
            <a:endParaRPr lang="en-US" altLang="zh-CN"/>
          </a:p>
          <a:p>
            <a:endParaRPr lang="zh-CN" altLang="en-US"/>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BF89E0E4-B298-4AD9-9CE3-1C673CCF9F36}"/>
              </a:ext>
            </a:extLst>
          </p:cNvPr>
          <p:cNvSpPr>
            <a:spLocks noGrp="1" noChangeArrowheads="1"/>
          </p:cNvSpPr>
          <p:nvPr>
            <p:ph type="title"/>
          </p:nvPr>
        </p:nvSpPr>
        <p:spPr/>
        <p:txBody>
          <a:bodyPr/>
          <a:lstStyle/>
          <a:p>
            <a:r>
              <a:rPr lang="zh-CN" altLang="en-US"/>
              <a:t>算法实现思想</a:t>
            </a:r>
          </a:p>
        </p:txBody>
      </p:sp>
      <p:sp>
        <p:nvSpPr>
          <p:cNvPr id="49155" name="内容占位符 2">
            <a:extLst>
              <a:ext uri="{FF2B5EF4-FFF2-40B4-BE49-F238E27FC236}">
                <a16:creationId xmlns:a16="http://schemas.microsoft.com/office/drawing/2014/main" id="{A28020F3-4B53-4FAD-8CA8-611E23504F53}"/>
              </a:ext>
            </a:extLst>
          </p:cNvPr>
          <p:cNvSpPr>
            <a:spLocks noGrp="1" noChangeArrowheads="1"/>
          </p:cNvSpPr>
          <p:nvPr>
            <p:ph idx="1"/>
          </p:nvPr>
        </p:nvSpPr>
        <p:spPr/>
        <p:txBody>
          <a:bodyPr/>
          <a:lstStyle/>
          <a:p>
            <a:r>
              <a:rPr lang="zh-CN" altLang="en-US" sz="2400" dirty="0"/>
              <a:t>（</a:t>
            </a:r>
            <a:r>
              <a:rPr lang="en-US" altLang="zh-CN" sz="2400" dirty="0"/>
              <a:t>1</a:t>
            </a:r>
            <a:r>
              <a:rPr lang="zh-CN" altLang="en-US" sz="2400" dirty="0"/>
              <a:t>）对每个数据点为圆心，以</a:t>
            </a:r>
            <a:r>
              <a:rPr lang="en-US" altLang="zh-CN" sz="2400" dirty="0"/>
              <a:t>eps</a:t>
            </a:r>
            <a:r>
              <a:rPr lang="zh-CN" altLang="en-US" sz="2400" dirty="0"/>
              <a:t>为半径画个圈（称为邻域</a:t>
            </a:r>
            <a:r>
              <a:rPr lang="en-US" altLang="zh-CN" sz="2400" dirty="0"/>
              <a:t>eps-</a:t>
            </a:r>
            <a:r>
              <a:rPr lang="en-US" altLang="zh-CN" sz="2400" dirty="0" err="1"/>
              <a:t>neigbourhood</a:t>
            </a:r>
            <a:r>
              <a:rPr lang="zh-CN" altLang="en-US" sz="2400" dirty="0"/>
              <a:t>），然后数有多少个点在这个圈内，这个数就是该点密度值。</a:t>
            </a:r>
            <a:endParaRPr lang="en-US" altLang="zh-CN" sz="2400" dirty="0"/>
          </a:p>
          <a:p>
            <a:r>
              <a:rPr lang="zh-CN" altLang="en-US" sz="2400" dirty="0"/>
              <a:t>（</a:t>
            </a:r>
            <a:r>
              <a:rPr lang="en-US" altLang="zh-CN" sz="2400" dirty="0"/>
              <a:t>2</a:t>
            </a:r>
            <a:r>
              <a:rPr lang="zh-CN" altLang="en-US" sz="2400" dirty="0"/>
              <a:t>）然后选取一个密度阈值</a:t>
            </a:r>
            <a:r>
              <a:rPr lang="en-US" altLang="zh-CN" sz="2400" dirty="0" err="1"/>
              <a:t>MinPts</a:t>
            </a:r>
            <a:r>
              <a:rPr lang="zh-CN" altLang="en-US" sz="2400" dirty="0"/>
              <a:t>，如圈内点数小于</a:t>
            </a:r>
            <a:r>
              <a:rPr lang="en-US" altLang="zh-CN" sz="2400" dirty="0" err="1"/>
              <a:t>MinPts</a:t>
            </a:r>
            <a:r>
              <a:rPr lang="zh-CN" altLang="en-US" sz="2400" dirty="0"/>
              <a:t>的圆心点为低密度的点，而大于或等于</a:t>
            </a:r>
            <a:r>
              <a:rPr lang="en-US" altLang="zh-CN" sz="2400" dirty="0" err="1"/>
              <a:t>MinPts</a:t>
            </a:r>
            <a:r>
              <a:rPr lang="zh-CN" altLang="en-US" sz="2400" dirty="0"/>
              <a:t>的圆心点高密度的点（称为核心点</a:t>
            </a:r>
            <a:r>
              <a:rPr lang="en-US" altLang="zh-CN" sz="2400" dirty="0"/>
              <a:t>Core point</a:t>
            </a:r>
            <a:r>
              <a:rPr lang="zh-CN" altLang="en-US" sz="2400" dirty="0"/>
              <a:t>）。</a:t>
            </a:r>
            <a:endParaRPr lang="en-US" altLang="zh-CN" sz="2400" dirty="0"/>
          </a:p>
          <a:p>
            <a:r>
              <a:rPr lang="zh-CN" altLang="en-US" sz="2400" dirty="0"/>
              <a:t>（</a:t>
            </a:r>
            <a:r>
              <a:rPr lang="en-US" altLang="zh-CN" sz="2400" dirty="0"/>
              <a:t>3</a:t>
            </a:r>
            <a:r>
              <a:rPr lang="zh-CN" altLang="en-US" sz="2400" dirty="0"/>
              <a:t>）如果有一个高密度的点在另一个高密度的点的圈内，将这两个点连接起来，这样可以把好多点不断地串联出来。（</a:t>
            </a:r>
            <a:r>
              <a:rPr lang="en-US" altLang="zh-CN" sz="2400" dirty="0"/>
              <a:t>4</a:t>
            </a:r>
            <a:r>
              <a:rPr lang="zh-CN" altLang="en-US" sz="2400" dirty="0"/>
              <a:t>）如果有低密度的点也在高密度的点的圈内，把它也连到最近的高密度点上，称之为边界点。</a:t>
            </a:r>
            <a:endParaRPr lang="en-US" altLang="zh-CN" sz="2400" dirty="0"/>
          </a:p>
          <a:p>
            <a:r>
              <a:rPr lang="zh-CN" altLang="en-US" sz="2400" dirty="0"/>
              <a:t>（</a:t>
            </a:r>
            <a:r>
              <a:rPr lang="en-US" altLang="zh-CN" sz="2400" dirty="0"/>
              <a:t>4</a:t>
            </a:r>
            <a:r>
              <a:rPr lang="zh-CN" altLang="en-US" sz="2400" dirty="0"/>
              <a:t>）这样所有能连到一起的点就成了一个簇，而不在任何高密度点的圈内的低密度点就是异常点。</a:t>
            </a: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27B16061-13FD-4D6D-BA0E-527768312DE2}"/>
              </a:ext>
            </a:extLst>
          </p:cNvPr>
          <p:cNvSpPr>
            <a:spLocks noGrp="1" noChangeArrowheads="1"/>
          </p:cNvSpPr>
          <p:nvPr>
            <p:ph type="title"/>
          </p:nvPr>
        </p:nvSpPr>
        <p:spPr/>
        <p:txBody>
          <a:bodyPr/>
          <a:lstStyle/>
          <a:p>
            <a:r>
              <a:rPr lang="zh-CN" altLang="en-US"/>
              <a:t>基于节点聚类的方法</a:t>
            </a:r>
          </a:p>
        </p:txBody>
      </p:sp>
      <p:sp>
        <p:nvSpPr>
          <p:cNvPr id="3" name="内容占位符 2">
            <a:extLst>
              <a:ext uri="{FF2B5EF4-FFF2-40B4-BE49-F238E27FC236}">
                <a16:creationId xmlns:a16="http://schemas.microsoft.com/office/drawing/2014/main" id="{C9FCC806-3B41-44BF-95D8-3B7B43302666}"/>
              </a:ext>
            </a:extLst>
          </p:cNvPr>
          <p:cNvSpPr>
            <a:spLocks noGrp="1"/>
          </p:cNvSpPr>
          <p:nvPr>
            <p:ph idx="1"/>
          </p:nvPr>
        </p:nvSpPr>
        <p:spPr/>
        <p:txBody>
          <a:bodyPr/>
          <a:lstStyle/>
          <a:p>
            <a:pPr>
              <a:defRPr/>
            </a:pPr>
            <a:r>
              <a:rPr lang="zh-CN" altLang="en-US" dirty="0"/>
              <a:t>密度聚类算法（</a:t>
            </a:r>
            <a:r>
              <a:rPr lang="en-US" altLang="zh-CN" dirty="0"/>
              <a:t>DBSCAN</a:t>
            </a:r>
            <a:r>
              <a:rPr lang="zh-CN" altLang="en-US" dirty="0"/>
              <a:t>）</a:t>
            </a:r>
            <a:endParaRPr lang="en-US" altLang="zh-CN" dirty="0"/>
          </a:p>
          <a:p>
            <a:pPr lvl="1">
              <a:defRPr/>
            </a:pPr>
            <a:r>
              <a:rPr lang="zh-CN" altLang="en-US" dirty="0"/>
              <a:t>算法思想：只要一个区域的点的密度大过某个阈值，就把它加到与之相近的聚类中；</a:t>
            </a:r>
            <a:endParaRPr lang="en-US" altLang="zh-CN" dirty="0"/>
          </a:p>
          <a:p>
            <a:pPr lvl="1">
              <a:defRPr/>
            </a:pPr>
            <a:r>
              <a:rPr lang="zh-CN" altLang="en-US" dirty="0"/>
              <a:t>密度定义：</a:t>
            </a:r>
            <a:endParaRPr lang="en-US" altLang="zh-CN" dirty="0"/>
          </a:p>
          <a:p>
            <a:pPr lvl="2">
              <a:defRPr/>
            </a:pPr>
            <a:r>
              <a:rPr lang="zh-CN" altLang="en-US" sz="2585" dirty="0"/>
              <a:t>数据集中特定点的密度通过该点</a:t>
            </a:r>
            <a:r>
              <a:rPr lang="en-US" altLang="zh-CN" sz="2585" dirty="0"/>
              <a:t>Eps</a:t>
            </a:r>
            <a:r>
              <a:rPr lang="zh-CN" altLang="en-US" sz="2585" dirty="0"/>
              <a:t>半径之内的点计数</a:t>
            </a:r>
            <a:r>
              <a:rPr lang="en-US" altLang="zh-CN" sz="2585" dirty="0"/>
              <a:t>(</a:t>
            </a:r>
            <a:r>
              <a:rPr lang="zh-CN" altLang="en-US" sz="2585" dirty="0"/>
              <a:t>包括本身</a:t>
            </a:r>
            <a:r>
              <a:rPr lang="en-US" altLang="zh-CN" sz="2585" dirty="0"/>
              <a:t>)</a:t>
            </a:r>
            <a:r>
              <a:rPr lang="zh-CN" altLang="en-US" sz="2585" dirty="0"/>
              <a:t>来估计；</a:t>
            </a:r>
            <a:endParaRPr lang="en-US" altLang="zh-CN" sz="2585" dirty="0"/>
          </a:p>
          <a:p>
            <a:pPr lvl="1">
              <a:defRPr/>
            </a:pPr>
            <a:r>
              <a:rPr lang="zh-CN" altLang="en-US" dirty="0"/>
              <a:t>基于密度定义，将点分为：</a:t>
            </a:r>
            <a:endParaRPr lang="en-US" altLang="zh-CN" dirty="0"/>
          </a:p>
          <a:p>
            <a:pPr lvl="2">
              <a:defRPr/>
            </a:pPr>
            <a:r>
              <a:rPr lang="zh-CN" altLang="en-US" sz="2585" dirty="0"/>
              <a:t>稠密区域内部的点</a:t>
            </a:r>
            <a:r>
              <a:rPr lang="en-US" altLang="zh-CN" sz="2585" dirty="0"/>
              <a:t>(</a:t>
            </a:r>
            <a:r>
              <a:rPr lang="zh-CN" altLang="en-US" sz="2585" dirty="0"/>
              <a:t>核心点</a:t>
            </a:r>
            <a:r>
              <a:rPr lang="en-US" altLang="zh-CN" sz="2585" dirty="0"/>
              <a:t>)</a:t>
            </a:r>
          </a:p>
          <a:p>
            <a:pPr lvl="2">
              <a:defRPr/>
            </a:pPr>
            <a:r>
              <a:rPr lang="zh-CN" altLang="en-US" sz="2585" dirty="0"/>
              <a:t>稠密区域边缘上的点</a:t>
            </a:r>
            <a:r>
              <a:rPr lang="en-US" altLang="zh-CN" sz="2585" dirty="0"/>
              <a:t>(</a:t>
            </a:r>
            <a:r>
              <a:rPr lang="zh-CN" altLang="en-US" sz="2585" dirty="0"/>
              <a:t>边界点</a:t>
            </a:r>
            <a:r>
              <a:rPr lang="en-US" altLang="zh-CN" sz="2585" dirty="0"/>
              <a:t>)</a:t>
            </a:r>
          </a:p>
          <a:p>
            <a:pPr lvl="2">
              <a:defRPr/>
            </a:pPr>
            <a:r>
              <a:rPr lang="zh-CN" altLang="en-US" sz="2585" dirty="0"/>
              <a:t>稀疏区域中的点</a:t>
            </a:r>
            <a:r>
              <a:rPr lang="en-US" altLang="zh-CN" sz="2585" dirty="0"/>
              <a:t>(</a:t>
            </a:r>
            <a:r>
              <a:rPr lang="zh-CN" altLang="en-US" sz="2585" dirty="0"/>
              <a:t>噪声或背景点</a:t>
            </a:r>
            <a:r>
              <a:rPr lang="en-US" altLang="zh-CN" sz="2585" dirty="0"/>
              <a:t>)</a:t>
            </a:r>
            <a:endParaRPr lang="zh-CN" altLang="en-US" sz="2585" dirty="0"/>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49E5834C-8EBD-4AC3-92BE-63C7FA015653}"/>
              </a:ext>
            </a:extLst>
          </p:cNvPr>
          <p:cNvSpPr>
            <a:spLocks noGrp="1" noChangeArrowheads="1"/>
          </p:cNvSpPr>
          <p:nvPr>
            <p:ph type="title"/>
          </p:nvPr>
        </p:nvSpPr>
        <p:spPr/>
        <p:txBody>
          <a:bodyPr/>
          <a:lstStyle/>
          <a:p>
            <a:r>
              <a:rPr lang="zh-CN" altLang="en-US"/>
              <a:t>基于节点聚类的方法</a:t>
            </a:r>
          </a:p>
        </p:txBody>
      </p:sp>
      <p:sp>
        <p:nvSpPr>
          <p:cNvPr id="51203" name="内容占位符 2">
            <a:extLst>
              <a:ext uri="{FF2B5EF4-FFF2-40B4-BE49-F238E27FC236}">
                <a16:creationId xmlns:a16="http://schemas.microsoft.com/office/drawing/2014/main" id="{5C49E854-D751-4BC7-9831-5AE79A9A78A4}"/>
              </a:ext>
            </a:extLst>
          </p:cNvPr>
          <p:cNvSpPr>
            <a:spLocks noGrp="1" noChangeArrowheads="1"/>
          </p:cNvSpPr>
          <p:nvPr>
            <p:ph idx="1"/>
          </p:nvPr>
        </p:nvSpPr>
        <p:spPr>
          <a:xfrm>
            <a:off x="276225" y="946150"/>
            <a:ext cx="8589963" cy="5319713"/>
          </a:xfrm>
        </p:spPr>
        <p:txBody>
          <a:bodyPr/>
          <a:lstStyle/>
          <a:p>
            <a:r>
              <a:rPr lang="zh-CN" altLang="en-US"/>
              <a:t>密度聚类算法（</a:t>
            </a:r>
            <a:r>
              <a:rPr lang="en-US" altLang="zh-CN"/>
              <a:t>DBSCAN</a:t>
            </a:r>
            <a:r>
              <a:rPr lang="zh-CN" altLang="en-US"/>
              <a:t>）</a:t>
            </a:r>
            <a:endParaRPr lang="en-US" altLang="zh-CN"/>
          </a:p>
          <a:p>
            <a:pPr lvl="1"/>
            <a:r>
              <a:rPr lang="zh-CN" altLang="en-US"/>
              <a:t>核心点</a:t>
            </a:r>
            <a:r>
              <a:rPr lang="en-US" altLang="zh-CN"/>
              <a:t>(core point): </a:t>
            </a:r>
            <a:r>
              <a:rPr lang="zh-CN" altLang="en-US"/>
              <a:t>在半径</a:t>
            </a:r>
            <a:r>
              <a:rPr lang="en-US" altLang="zh-CN"/>
              <a:t>Eps</a:t>
            </a:r>
            <a:r>
              <a:rPr lang="zh-CN" altLang="en-US"/>
              <a:t>内含有超过</a:t>
            </a:r>
            <a:r>
              <a:rPr lang="en-US" altLang="zh-CN"/>
              <a:t>MinPts</a:t>
            </a:r>
            <a:r>
              <a:rPr lang="zh-CN" altLang="en-US"/>
              <a:t>数目的点，则该点为核心点；</a:t>
            </a:r>
            <a:endParaRPr lang="en-US" altLang="zh-CN"/>
          </a:p>
          <a:p>
            <a:pPr lvl="1"/>
            <a:r>
              <a:rPr lang="zh-CN" altLang="en-US"/>
              <a:t>边界点</a:t>
            </a:r>
            <a:r>
              <a:rPr lang="en-US" altLang="zh-CN"/>
              <a:t>(border point):</a:t>
            </a:r>
            <a:r>
              <a:rPr lang="zh-CN" altLang="en-US"/>
              <a:t>在半径</a:t>
            </a:r>
            <a:r>
              <a:rPr lang="en-US" altLang="zh-CN"/>
              <a:t>Eps</a:t>
            </a:r>
            <a:r>
              <a:rPr lang="zh-CN" altLang="en-US"/>
              <a:t>内的数量小于</a:t>
            </a:r>
            <a:r>
              <a:rPr lang="en-US" altLang="zh-CN"/>
              <a:t>MintPts</a:t>
            </a:r>
            <a:r>
              <a:rPr lang="zh-CN" altLang="en-US"/>
              <a:t>，但是在核心点的邻居；</a:t>
            </a:r>
            <a:endParaRPr lang="en-US" altLang="zh-CN"/>
          </a:p>
          <a:p>
            <a:pPr lvl="1"/>
            <a:r>
              <a:rPr lang="zh-CN" altLang="en-US"/>
              <a:t>噪声点</a:t>
            </a:r>
            <a:r>
              <a:rPr lang="en-US" altLang="zh-CN"/>
              <a:t>(noise point): </a:t>
            </a:r>
            <a:r>
              <a:rPr lang="zh-CN" altLang="en-US"/>
              <a:t>任何不是核心点或边界点的点；</a:t>
            </a:r>
            <a:endParaRPr lang="en-US" altLang="zh-CN"/>
          </a:p>
        </p:txBody>
      </p:sp>
      <p:pic>
        <p:nvPicPr>
          <p:cNvPr id="51204" name="Picture 2" descr="“Dbscan”的图片搜索结果">
            <a:extLst>
              <a:ext uri="{FF2B5EF4-FFF2-40B4-BE49-F238E27FC236}">
                <a16:creationId xmlns:a16="http://schemas.microsoft.com/office/drawing/2014/main" id="{ED2A4C99-5003-4F39-ABFB-F12760410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965575"/>
            <a:ext cx="364331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F22B27EC-8ED3-4379-918A-B65CA69B27B2}"/>
              </a:ext>
            </a:extLst>
          </p:cNvPr>
          <p:cNvSpPr>
            <a:spLocks noGrp="1" noChangeArrowheads="1"/>
          </p:cNvSpPr>
          <p:nvPr>
            <p:ph type="title"/>
          </p:nvPr>
        </p:nvSpPr>
        <p:spPr/>
        <p:txBody>
          <a:bodyPr/>
          <a:lstStyle/>
          <a:p>
            <a:r>
              <a:rPr lang="zh-CN" altLang="en-US"/>
              <a:t>基于节点聚类的方法</a:t>
            </a:r>
          </a:p>
        </p:txBody>
      </p:sp>
      <p:sp>
        <p:nvSpPr>
          <p:cNvPr id="3" name="内容占位符 2">
            <a:extLst>
              <a:ext uri="{FF2B5EF4-FFF2-40B4-BE49-F238E27FC236}">
                <a16:creationId xmlns:a16="http://schemas.microsoft.com/office/drawing/2014/main" id="{432663B9-1A4C-40BC-991E-14817F01B028}"/>
              </a:ext>
            </a:extLst>
          </p:cNvPr>
          <p:cNvSpPr>
            <a:spLocks noGrp="1" noRot="1" noChangeAspect="1" noMove="1" noResize="1" noEditPoints="1" noAdjustHandles="1" noChangeArrowheads="1" noChangeShapeType="1" noTextEdit="1"/>
          </p:cNvSpPr>
          <p:nvPr>
            <p:ph idx="1"/>
          </p:nvPr>
        </p:nvSpPr>
        <p:spPr>
          <a:xfrm>
            <a:off x="276225" y="946150"/>
            <a:ext cx="8589963" cy="4049920"/>
          </a:xfrm>
          <a:blipFill>
            <a:blip r:embed="rId2"/>
            <a:stretch>
              <a:fillRect l="-1207" t="-2556" r="-781" b="-3459"/>
            </a:stretch>
          </a:blipFill>
        </p:spPr>
        <p:txBody>
          <a:bodyPr/>
          <a:lstStyle/>
          <a:p>
            <a:pPr>
              <a:defRPr/>
            </a:pPr>
            <a:r>
              <a:rPr lang="zh-CN" altLang="en-US">
                <a:noFill/>
              </a:rPr>
              <a:t> </a:t>
            </a:r>
          </a:p>
        </p:txBody>
      </p:sp>
      <p:pic>
        <p:nvPicPr>
          <p:cNvPr id="52228" name="图片 5">
            <a:extLst>
              <a:ext uri="{FF2B5EF4-FFF2-40B4-BE49-F238E27FC236}">
                <a16:creationId xmlns:a16="http://schemas.microsoft.com/office/drawing/2014/main" id="{A19850FE-D887-4E8A-8CED-34ACFBAF9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100" y="4919663"/>
            <a:ext cx="37052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E83F85D3-495F-4D24-89AE-32545662E30C}"/>
              </a:ext>
            </a:extLst>
          </p:cNvPr>
          <p:cNvSpPr>
            <a:spLocks noGrp="1" noChangeArrowheads="1"/>
          </p:cNvSpPr>
          <p:nvPr>
            <p:ph type="title"/>
          </p:nvPr>
        </p:nvSpPr>
        <p:spPr/>
        <p:txBody>
          <a:bodyPr/>
          <a:lstStyle/>
          <a:p>
            <a:r>
              <a:rPr lang="zh-CN" altLang="en-US"/>
              <a:t>基于节点聚类的方法</a:t>
            </a:r>
          </a:p>
        </p:txBody>
      </p:sp>
      <p:sp>
        <p:nvSpPr>
          <p:cNvPr id="53251" name="内容占位符 2">
            <a:extLst>
              <a:ext uri="{FF2B5EF4-FFF2-40B4-BE49-F238E27FC236}">
                <a16:creationId xmlns:a16="http://schemas.microsoft.com/office/drawing/2014/main" id="{0B0712E5-8026-4540-8D4E-5C0660128975}"/>
              </a:ext>
            </a:extLst>
          </p:cNvPr>
          <p:cNvSpPr>
            <a:spLocks noGrp="1" noChangeArrowheads="1"/>
          </p:cNvSpPr>
          <p:nvPr>
            <p:ph idx="1"/>
          </p:nvPr>
        </p:nvSpPr>
        <p:spPr>
          <a:xfrm>
            <a:off x="276225" y="946150"/>
            <a:ext cx="8589963" cy="2592388"/>
          </a:xfrm>
        </p:spPr>
        <p:txBody>
          <a:bodyPr/>
          <a:lstStyle/>
          <a:p>
            <a:r>
              <a:rPr lang="zh-CN" altLang="en-US"/>
              <a:t>当设置</a:t>
            </a:r>
            <a:r>
              <a:rPr lang="en-US" altLang="zh-CN"/>
              <a:t>MinPts=4</a:t>
            </a:r>
            <a:r>
              <a:rPr lang="zh-CN" altLang="en-US"/>
              <a:t>的时候，红点为高密度点，蓝点为异常点，黄点为边界点。</a:t>
            </a:r>
            <a:endParaRPr lang="en-US" altLang="zh-CN"/>
          </a:p>
          <a:p>
            <a:r>
              <a:rPr lang="zh-CN" altLang="en-US"/>
              <a:t>红黄点分别串成一起成了一个簇。</a:t>
            </a:r>
            <a:endParaRPr lang="en-US" altLang="zh-CN"/>
          </a:p>
          <a:p>
            <a:r>
              <a:rPr lang="zh-CN" altLang="en-US"/>
              <a:t>由于</a:t>
            </a:r>
            <a:r>
              <a:rPr lang="en-US" altLang="zh-CN"/>
              <a:t>DBSCAN</a:t>
            </a:r>
            <a:r>
              <a:rPr lang="zh-CN" altLang="en-US"/>
              <a:t>是靠不断连接邻域内高密度点来发现簇的，只需要定义邻域大小和密度阈值，因此可以发现不同形状，不同大小的簇。</a:t>
            </a:r>
          </a:p>
        </p:txBody>
      </p:sp>
      <p:pic>
        <p:nvPicPr>
          <p:cNvPr id="53252" name="Picture 3" descr="è¿éåå¾çæè¿°">
            <a:extLst>
              <a:ext uri="{FF2B5EF4-FFF2-40B4-BE49-F238E27FC236}">
                <a16:creationId xmlns:a16="http://schemas.microsoft.com/office/drawing/2014/main" id="{3578C1E2-46E9-4B6A-8A04-676EF5443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838" y="3538538"/>
            <a:ext cx="3779837"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5491C4DD-2BE2-4479-B1A0-76FF0EE874DA}"/>
              </a:ext>
            </a:extLst>
          </p:cNvPr>
          <p:cNvSpPr>
            <a:spLocks noGrp="1" noChangeArrowheads="1"/>
          </p:cNvSpPr>
          <p:nvPr>
            <p:ph type="title"/>
          </p:nvPr>
        </p:nvSpPr>
        <p:spPr/>
        <p:txBody>
          <a:bodyPr/>
          <a:lstStyle/>
          <a:p>
            <a:r>
              <a:rPr lang="zh-CN" altLang="en-US"/>
              <a:t>基于图分割的方法</a:t>
            </a:r>
          </a:p>
        </p:txBody>
      </p:sp>
      <p:sp>
        <p:nvSpPr>
          <p:cNvPr id="3" name="内容占位符 2">
            <a:extLst>
              <a:ext uri="{FF2B5EF4-FFF2-40B4-BE49-F238E27FC236}">
                <a16:creationId xmlns:a16="http://schemas.microsoft.com/office/drawing/2014/main" id="{8438D9D6-52CD-48D8-AC12-3E7DB7825450}"/>
              </a:ext>
            </a:extLst>
          </p:cNvPr>
          <p:cNvSpPr>
            <a:spLocks noGrp="1"/>
          </p:cNvSpPr>
          <p:nvPr>
            <p:ph idx="1"/>
          </p:nvPr>
        </p:nvSpPr>
        <p:spPr/>
        <p:txBody>
          <a:bodyPr/>
          <a:lstStyle/>
          <a:p>
            <a:pPr>
              <a:defRPr/>
            </a:pPr>
            <a:r>
              <a:rPr lang="zh-CN" altLang="en-US" sz="2585" dirty="0"/>
              <a:t>不同社区之间的交互应该不频繁</a:t>
            </a:r>
          </a:p>
          <a:p>
            <a:pPr>
              <a:defRPr/>
            </a:pPr>
            <a:r>
              <a:rPr lang="zh-CN" altLang="en-US" sz="2585" dirty="0"/>
              <a:t>图分割</a:t>
            </a:r>
            <a:r>
              <a:rPr lang="en-US" altLang="zh-CN" sz="2585" dirty="0"/>
              <a:t>Cut: </a:t>
            </a:r>
            <a:r>
              <a:rPr lang="zh-CN" altLang="en-US" sz="2585" dirty="0"/>
              <a:t>两个节点集之间的边的数量</a:t>
            </a:r>
          </a:p>
          <a:p>
            <a:pPr>
              <a:defRPr/>
            </a:pPr>
            <a:r>
              <a:rPr lang="zh-CN" altLang="en-US" sz="2585" dirty="0"/>
              <a:t>目标</a:t>
            </a:r>
            <a:r>
              <a:rPr lang="en-US" altLang="zh-CN" sz="2585" dirty="0"/>
              <a:t>: </a:t>
            </a:r>
            <a:r>
              <a:rPr lang="zh-CN" altLang="en-US" sz="2585" dirty="0"/>
              <a:t>最小化</a:t>
            </a:r>
            <a:r>
              <a:rPr lang="en-US" altLang="zh-CN" sz="2585" dirty="0"/>
              <a:t>Cut</a:t>
            </a:r>
          </a:p>
          <a:p>
            <a:pPr>
              <a:defRPr/>
            </a:pPr>
            <a:endParaRPr lang="en-US" altLang="zh-CN" sz="2585" dirty="0"/>
          </a:p>
          <a:p>
            <a:pPr>
              <a:defRPr/>
            </a:pPr>
            <a:endParaRPr lang="en-US" altLang="zh-CN" sz="2585" dirty="0"/>
          </a:p>
          <a:p>
            <a:pPr>
              <a:defRPr/>
            </a:pPr>
            <a:endParaRPr lang="en-US" altLang="zh-CN" sz="2585" dirty="0"/>
          </a:p>
          <a:p>
            <a:pPr>
              <a:defRPr/>
            </a:pPr>
            <a:r>
              <a:rPr lang="zh-CN" altLang="en-US" sz="2585" dirty="0"/>
              <a:t>不足</a:t>
            </a:r>
            <a:r>
              <a:rPr lang="en-US" altLang="zh-CN" sz="2585" dirty="0"/>
              <a:t>: </a:t>
            </a:r>
            <a:r>
              <a:rPr lang="zh-CN" altLang="en-US" sz="2585" dirty="0"/>
              <a:t>经常获得包含一个节点的社区</a:t>
            </a:r>
          </a:p>
          <a:p>
            <a:pPr>
              <a:defRPr/>
            </a:pPr>
            <a:r>
              <a:rPr lang="zh-CN" altLang="en-US" sz="2585" dirty="0"/>
              <a:t>需要考虑社区大小</a:t>
            </a:r>
          </a:p>
        </p:txBody>
      </p:sp>
      <p:pic>
        <p:nvPicPr>
          <p:cNvPr id="54276" name="图片 5">
            <a:extLst>
              <a:ext uri="{FF2B5EF4-FFF2-40B4-BE49-F238E27FC236}">
                <a16:creationId xmlns:a16="http://schemas.microsoft.com/office/drawing/2014/main" id="{F26A0AC9-DABE-4160-A25B-75F497443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2882900"/>
            <a:ext cx="36576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图片 6">
            <a:extLst>
              <a:ext uri="{FF2B5EF4-FFF2-40B4-BE49-F238E27FC236}">
                <a16:creationId xmlns:a16="http://schemas.microsoft.com/office/drawing/2014/main" id="{2615B470-D682-403B-BB52-4C6F86E5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2492375"/>
            <a:ext cx="2487612"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38E13815-ABDA-4881-AA28-4762C528F23A}"/>
              </a:ext>
            </a:extLst>
          </p:cNvPr>
          <p:cNvSpPr>
            <a:spLocks noGrp="1" noChangeArrowheads="1"/>
          </p:cNvSpPr>
          <p:nvPr>
            <p:ph type="title"/>
          </p:nvPr>
        </p:nvSpPr>
        <p:spPr/>
        <p:txBody>
          <a:bodyPr/>
          <a:lstStyle/>
          <a:p>
            <a:r>
              <a:rPr lang="zh-CN" altLang="en-US"/>
              <a:t>群体用户行为分析</a:t>
            </a:r>
          </a:p>
        </p:txBody>
      </p:sp>
      <p:sp>
        <p:nvSpPr>
          <p:cNvPr id="3" name="内容占位符 2">
            <a:extLst>
              <a:ext uri="{FF2B5EF4-FFF2-40B4-BE49-F238E27FC236}">
                <a16:creationId xmlns:a16="http://schemas.microsoft.com/office/drawing/2014/main" id="{62F32544-AA31-4A13-AB06-82D9E8D045C7}"/>
              </a:ext>
            </a:extLst>
          </p:cNvPr>
          <p:cNvSpPr>
            <a:spLocks noGrp="1"/>
          </p:cNvSpPr>
          <p:nvPr>
            <p:ph idx="1"/>
          </p:nvPr>
        </p:nvSpPr>
        <p:spPr/>
        <p:txBody>
          <a:bodyPr/>
          <a:lstStyle/>
          <a:p>
            <a:pPr>
              <a:lnSpc>
                <a:spcPct val="150000"/>
              </a:lnSpc>
              <a:defRPr/>
            </a:pPr>
            <a:r>
              <a:rPr lang="zh-CN" altLang="en-US" sz="2585" dirty="0"/>
              <a:t>移民者的都市梦</a:t>
            </a:r>
            <a:r>
              <a:rPr lang="en-US" altLang="zh-CN" sz="2585" dirty="0"/>
              <a:t>——</a:t>
            </a:r>
            <a:r>
              <a:rPr lang="zh-CN" altLang="en-US" sz="2585" dirty="0"/>
              <a:t>感知移民群体的行为模式</a:t>
            </a:r>
            <a:endParaRPr lang="en-US" altLang="zh-CN" sz="2585" dirty="0"/>
          </a:p>
          <a:p>
            <a:pPr lvl="1">
              <a:lnSpc>
                <a:spcPct val="150000"/>
              </a:lnSpc>
              <a:defRPr/>
            </a:pPr>
            <a:r>
              <a:rPr lang="zh-CN" altLang="en-US" sz="2215" dirty="0"/>
              <a:t>以中国为例，中国的城市化人口增长速度一直很快，在我国每年有</a:t>
            </a:r>
            <a:r>
              <a:rPr lang="en-US" altLang="zh-CN" sz="2215" dirty="0"/>
              <a:t>2.6</a:t>
            </a:r>
            <a:r>
              <a:rPr lang="zh-CN" altLang="en-US" sz="2215" dirty="0"/>
              <a:t>亿的人离开家乡涌入城市；</a:t>
            </a:r>
            <a:endParaRPr lang="en-US" altLang="zh-CN" sz="2215" dirty="0"/>
          </a:p>
          <a:p>
            <a:pPr lvl="1">
              <a:lnSpc>
                <a:spcPct val="150000"/>
              </a:lnSpc>
              <a:defRPr/>
            </a:pPr>
            <a:r>
              <a:rPr lang="zh-CN" altLang="en-US" sz="2215" dirty="0"/>
              <a:t>由中国电信提供的上海市</a:t>
            </a:r>
            <a:r>
              <a:rPr lang="en-US" altLang="zh-CN" sz="2215" dirty="0"/>
              <a:t>2016</a:t>
            </a:r>
            <a:r>
              <a:rPr lang="zh-CN" altLang="en-US" sz="2215" dirty="0"/>
              <a:t>年</a:t>
            </a:r>
            <a:r>
              <a:rPr lang="en-US" altLang="zh-CN" sz="2215" dirty="0"/>
              <a:t>9</a:t>
            </a:r>
            <a:r>
              <a:rPr lang="zh-CN" altLang="en-US" sz="2215" dirty="0"/>
              <a:t>月的完整通话网络，包括了</a:t>
            </a:r>
            <a:r>
              <a:rPr lang="en-US" altLang="zh-CN" sz="2215" dirty="0"/>
              <a:t>7</a:t>
            </a:r>
            <a:r>
              <a:rPr lang="zh-CN" altLang="en-US" sz="2215" dirty="0"/>
              <a:t>亿条通话记录以及</a:t>
            </a:r>
            <a:r>
              <a:rPr lang="en-US" altLang="zh-CN" sz="2215" dirty="0"/>
              <a:t>5400</a:t>
            </a:r>
            <a:r>
              <a:rPr lang="zh-CN" altLang="en-US" sz="2215" dirty="0"/>
              <a:t>万的电信用户，通过这个记录可以勾画成通话网络。</a:t>
            </a:r>
            <a:endParaRPr lang="en-US" altLang="zh-CN" sz="2215" dirty="0"/>
          </a:p>
          <a:p>
            <a:pPr lvl="1">
              <a:lnSpc>
                <a:spcPct val="150000"/>
              </a:lnSpc>
              <a:defRPr/>
            </a:pPr>
            <a:r>
              <a:rPr lang="zh-CN" altLang="en-US" sz="2215" dirty="0"/>
              <a:t>对于每个用户本身也会得到一些属性，比如说性别、年龄、出身地等。</a:t>
            </a: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5">
            <a:extLst>
              <a:ext uri="{FF2B5EF4-FFF2-40B4-BE49-F238E27FC236}">
                <a16:creationId xmlns:a16="http://schemas.microsoft.com/office/drawing/2014/main" id="{07EE2898-C9CD-4B02-B0B1-E7F03A99D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1093788"/>
            <a:ext cx="6289675"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标题 1">
            <a:extLst>
              <a:ext uri="{FF2B5EF4-FFF2-40B4-BE49-F238E27FC236}">
                <a16:creationId xmlns:a16="http://schemas.microsoft.com/office/drawing/2014/main" id="{C1D77A21-8D00-43B8-8039-BFAE127B147B}"/>
              </a:ext>
            </a:extLst>
          </p:cNvPr>
          <p:cNvSpPr>
            <a:spLocks noGrp="1" noChangeArrowheads="1"/>
          </p:cNvSpPr>
          <p:nvPr>
            <p:ph type="title"/>
          </p:nvPr>
        </p:nvSpPr>
        <p:spPr/>
        <p:txBody>
          <a:bodyPr/>
          <a:lstStyle/>
          <a:p>
            <a:r>
              <a:rPr lang="zh-CN" altLang="en-US"/>
              <a:t>群体用户行为分析</a:t>
            </a:r>
          </a:p>
        </p:txBody>
      </p:sp>
      <p:sp>
        <p:nvSpPr>
          <p:cNvPr id="3" name="内容占位符 2">
            <a:extLst>
              <a:ext uri="{FF2B5EF4-FFF2-40B4-BE49-F238E27FC236}">
                <a16:creationId xmlns:a16="http://schemas.microsoft.com/office/drawing/2014/main" id="{83CC74EF-82A9-4D39-81A1-0313F885577E}"/>
              </a:ext>
            </a:extLst>
          </p:cNvPr>
          <p:cNvSpPr>
            <a:spLocks noGrp="1"/>
          </p:cNvSpPr>
          <p:nvPr>
            <p:ph idx="1"/>
          </p:nvPr>
        </p:nvSpPr>
        <p:spPr>
          <a:xfrm>
            <a:off x="223838" y="4422775"/>
            <a:ext cx="8778875" cy="1716088"/>
          </a:xfrm>
        </p:spPr>
        <p:txBody>
          <a:bodyPr/>
          <a:lstStyle/>
          <a:p>
            <a:pPr>
              <a:defRPr/>
            </a:pPr>
            <a:r>
              <a:rPr lang="zh-CN" altLang="en-US" sz="1846" dirty="0"/>
              <a:t>第一个图是上海总人口的人口分布，颜色越深的地方人口密度越大。</a:t>
            </a:r>
            <a:endParaRPr lang="en-US" altLang="zh-CN" sz="1846" dirty="0"/>
          </a:p>
          <a:p>
            <a:pPr>
              <a:defRPr/>
            </a:pPr>
            <a:r>
              <a:rPr lang="zh-CN" altLang="en-US" sz="1846" dirty="0"/>
              <a:t>第二个图是上海本地人的人口分布，可以看出本地人更多远离市中心多分布在郊区。</a:t>
            </a:r>
            <a:endParaRPr lang="en-US" altLang="zh-CN" sz="1846" dirty="0"/>
          </a:p>
          <a:p>
            <a:pPr>
              <a:defRPr/>
            </a:pPr>
            <a:r>
              <a:rPr lang="zh-CN" altLang="en-US" sz="1846" dirty="0"/>
              <a:t>图三是老移民者的分布，可以看出市中心已经被他们占领。</a:t>
            </a:r>
            <a:endParaRPr lang="en-US" altLang="zh-CN" sz="1846" dirty="0"/>
          </a:p>
          <a:p>
            <a:pPr>
              <a:defRPr/>
            </a:pPr>
            <a:r>
              <a:rPr lang="zh-CN" altLang="en-US" sz="1846" dirty="0"/>
              <a:t>从图四新移民者的分布可以看出，他们的分布比较松散，在各个区域都有他们的影子，在某几个区域会集中生活。</a:t>
            </a:r>
          </a:p>
        </p:txBody>
      </p:sp>
      <p:pic>
        <p:nvPicPr>
          <p:cNvPr id="56325" name="图片 6">
            <a:extLst>
              <a:ext uri="{FF2B5EF4-FFF2-40B4-BE49-F238E27FC236}">
                <a16:creationId xmlns:a16="http://schemas.microsoft.com/office/drawing/2014/main" id="{62C91673-6F1F-4C89-8AE3-4CACE5AAE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2463800"/>
            <a:ext cx="738346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0F0E909-7683-44F3-AB4E-309D77072571}"/>
              </a:ext>
            </a:extLst>
          </p:cNvPr>
          <p:cNvSpPr>
            <a:spLocks noGrp="1" noChangeArrowheads="1"/>
          </p:cNvSpPr>
          <p:nvPr>
            <p:ph type="title"/>
          </p:nvPr>
        </p:nvSpPr>
        <p:spPr/>
        <p:txBody>
          <a:bodyPr/>
          <a:lstStyle/>
          <a:p>
            <a:r>
              <a:rPr lang="en-US" altLang="zh-CN"/>
              <a:t>1. </a:t>
            </a:r>
            <a:r>
              <a:rPr lang="zh-CN" altLang="en-US"/>
              <a:t>社交网络概念</a:t>
            </a:r>
          </a:p>
        </p:txBody>
      </p:sp>
      <p:sp>
        <p:nvSpPr>
          <p:cNvPr id="20483" name="内容占位符 2">
            <a:extLst>
              <a:ext uri="{FF2B5EF4-FFF2-40B4-BE49-F238E27FC236}">
                <a16:creationId xmlns:a16="http://schemas.microsoft.com/office/drawing/2014/main" id="{F810B867-8F0A-47BA-B1BE-00E54C53ABCA}"/>
              </a:ext>
            </a:extLst>
          </p:cNvPr>
          <p:cNvSpPr>
            <a:spLocks noGrp="1" noChangeArrowheads="1"/>
          </p:cNvSpPr>
          <p:nvPr>
            <p:ph idx="1"/>
          </p:nvPr>
        </p:nvSpPr>
        <p:spPr/>
        <p:txBody>
          <a:bodyPr/>
          <a:lstStyle/>
          <a:p>
            <a:r>
              <a:rPr lang="zh-CN" altLang="en-US"/>
              <a:t>社交媒体的兴起</a:t>
            </a:r>
            <a:endParaRPr lang="en-US" altLang="zh-CN"/>
          </a:p>
        </p:txBody>
      </p:sp>
      <p:pic>
        <p:nvPicPr>
          <p:cNvPr id="20484" name="图片 5">
            <a:extLst>
              <a:ext uri="{FF2B5EF4-FFF2-40B4-BE49-F238E27FC236}">
                <a16:creationId xmlns:a16="http://schemas.microsoft.com/office/drawing/2014/main" id="{5BB3EA6F-186F-4F3D-90F6-F7FBD8778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6"/>
          <a:stretch>
            <a:fillRect/>
          </a:stretch>
        </p:blipFill>
        <p:spPr bwMode="auto">
          <a:xfrm>
            <a:off x="1004888" y="1824038"/>
            <a:ext cx="690721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3EA940F1-98A4-4999-B709-C2CCB2F398EA}"/>
              </a:ext>
            </a:extLst>
          </p:cNvPr>
          <p:cNvSpPr>
            <a:spLocks noGrp="1" noChangeArrowheads="1"/>
          </p:cNvSpPr>
          <p:nvPr>
            <p:ph type="title"/>
          </p:nvPr>
        </p:nvSpPr>
        <p:spPr/>
        <p:txBody>
          <a:bodyPr/>
          <a:lstStyle/>
          <a:p>
            <a:r>
              <a:rPr lang="zh-CN" altLang="en-US"/>
              <a:t>群体用户行为分析</a:t>
            </a:r>
          </a:p>
        </p:txBody>
      </p:sp>
      <p:sp>
        <p:nvSpPr>
          <p:cNvPr id="3" name="内容占位符 2">
            <a:extLst>
              <a:ext uri="{FF2B5EF4-FFF2-40B4-BE49-F238E27FC236}">
                <a16:creationId xmlns:a16="http://schemas.microsoft.com/office/drawing/2014/main" id="{26529547-B6E2-4B8D-A5CC-DAC57675077E}"/>
              </a:ext>
            </a:extLst>
          </p:cNvPr>
          <p:cNvSpPr>
            <a:spLocks noGrp="1"/>
          </p:cNvSpPr>
          <p:nvPr>
            <p:ph idx="1"/>
          </p:nvPr>
        </p:nvSpPr>
        <p:spPr>
          <a:xfrm>
            <a:off x="357188" y="4918075"/>
            <a:ext cx="8510587" cy="1311275"/>
          </a:xfrm>
        </p:spPr>
        <p:txBody>
          <a:bodyPr/>
          <a:lstStyle/>
          <a:p>
            <a:pPr>
              <a:defRPr/>
            </a:pPr>
            <a:r>
              <a:rPr lang="zh-CN" altLang="en-US" sz="1846" dirty="0"/>
              <a:t>结论：一是在一个圈子里所有人都互相认识，二是他不愿去发展特别多样的关系；</a:t>
            </a:r>
            <a:endParaRPr lang="en-US" altLang="zh-CN" sz="1846" dirty="0"/>
          </a:p>
          <a:p>
            <a:pPr>
              <a:defRPr/>
            </a:pPr>
            <a:r>
              <a:rPr lang="zh-CN" altLang="en-US" sz="1846" dirty="0"/>
              <a:t>具体还考虑了用户的年龄、性别、用户的通话行为和用户所在城市的地理位置等因素。</a:t>
            </a:r>
            <a:endParaRPr lang="en-US" altLang="zh-CN" sz="1846" dirty="0"/>
          </a:p>
        </p:txBody>
      </p:sp>
      <p:pic>
        <p:nvPicPr>
          <p:cNvPr id="57348" name="Picture 2" descr="https://yqfile.alicdn.com/8961ff28ae3de2a2970265d91880acdc36934d22.png">
            <a:extLst>
              <a:ext uri="{FF2B5EF4-FFF2-40B4-BE49-F238E27FC236}">
                <a16:creationId xmlns:a16="http://schemas.microsoft.com/office/drawing/2014/main" id="{880D9335-66A4-40B2-96A6-2270FCA76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928"/>
          <a:stretch>
            <a:fillRect/>
          </a:stretch>
        </p:blipFill>
        <p:spPr bwMode="auto">
          <a:xfrm>
            <a:off x="1430338" y="1208088"/>
            <a:ext cx="616267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6">
            <a:extLst>
              <a:ext uri="{FF2B5EF4-FFF2-40B4-BE49-F238E27FC236}">
                <a16:creationId xmlns:a16="http://schemas.microsoft.com/office/drawing/2014/main" id="{583E5444-30D7-48A3-8B76-F630AED08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1616075"/>
            <a:ext cx="5641975"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5" descr="1">
            <a:extLst>
              <a:ext uri="{FF2B5EF4-FFF2-40B4-BE49-F238E27FC236}">
                <a16:creationId xmlns:a16="http://schemas.microsoft.com/office/drawing/2014/main" id="{4655C842-F733-4DF3-8213-C8B52131FBB6}"/>
              </a:ext>
            </a:extLst>
          </p:cNvPr>
          <p:cNvPicPr>
            <a:picLocks noChangeAspect="1" noChangeArrowheads="1"/>
          </p:cNvPicPr>
          <p:nvPr/>
        </p:nvPicPr>
        <p:blipFill>
          <a:blip r:embed="rId2">
            <a:lum bright="36000" contrast="-60000"/>
            <a:extLst>
              <a:ext uri="{28A0092B-C50C-407E-A947-70E740481C1C}">
                <a14:useLocalDpi xmlns:a14="http://schemas.microsoft.com/office/drawing/2010/main" val="0"/>
              </a:ext>
            </a:extLst>
          </a:blip>
          <a:srcRect t="9599" b="548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WordArt 4">
            <a:extLst>
              <a:ext uri="{FF2B5EF4-FFF2-40B4-BE49-F238E27FC236}">
                <a16:creationId xmlns:a16="http://schemas.microsoft.com/office/drawing/2014/main" id="{72E23056-08FD-46AD-8791-3E26797A2A1A}"/>
              </a:ext>
            </a:extLst>
          </p:cNvPr>
          <p:cNvSpPr>
            <a:spLocks noChangeArrowheads="1" noChangeShapeType="1" noTextEdit="1"/>
          </p:cNvSpPr>
          <p:nvPr/>
        </p:nvSpPr>
        <p:spPr bwMode="auto">
          <a:xfrm>
            <a:off x="3540125" y="4511675"/>
            <a:ext cx="5073650" cy="1965325"/>
          </a:xfrm>
          <a:prstGeom prst="rect">
            <a:avLst/>
          </a:prstGeom>
        </p:spPr>
        <p:txBody>
          <a:bodyPr wrap="none" fromWordArt="1">
            <a:prstTxWarp prst="textCascadeUp">
              <a:avLst>
                <a:gd name="adj" fmla="val 44444"/>
              </a:avLst>
            </a:prstTxWarp>
            <a:scene3d>
              <a:camera prst="legacyPerspectiveFront">
                <a:rot lat="20519958"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谢谢</a:t>
            </a:r>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B93C1DE-4193-4ED4-8BF2-53687783E339}"/>
              </a:ext>
            </a:extLst>
          </p:cNvPr>
          <p:cNvSpPr>
            <a:spLocks noGrp="1" noChangeArrowheads="1"/>
          </p:cNvSpPr>
          <p:nvPr>
            <p:ph type="title"/>
          </p:nvPr>
        </p:nvSpPr>
        <p:spPr/>
        <p:txBody>
          <a:bodyPr/>
          <a:lstStyle/>
          <a:p>
            <a:r>
              <a:rPr lang="en-US" altLang="zh-CN"/>
              <a:t>1. </a:t>
            </a:r>
            <a:r>
              <a:rPr lang="zh-CN" altLang="en-US"/>
              <a:t>社交网络概念</a:t>
            </a:r>
          </a:p>
        </p:txBody>
      </p:sp>
      <p:sp>
        <p:nvSpPr>
          <p:cNvPr id="21507" name="内容占位符 2">
            <a:extLst>
              <a:ext uri="{FF2B5EF4-FFF2-40B4-BE49-F238E27FC236}">
                <a16:creationId xmlns:a16="http://schemas.microsoft.com/office/drawing/2014/main" id="{4EC7FDBB-B231-498F-BAEB-9B094DC3C378}"/>
              </a:ext>
            </a:extLst>
          </p:cNvPr>
          <p:cNvSpPr>
            <a:spLocks noGrp="1" noChangeArrowheads="1"/>
          </p:cNvSpPr>
          <p:nvPr>
            <p:ph idx="1"/>
          </p:nvPr>
        </p:nvSpPr>
        <p:spPr/>
        <p:txBody>
          <a:bodyPr/>
          <a:lstStyle/>
          <a:p>
            <a:r>
              <a:rPr lang="zh-CN" altLang="en-US"/>
              <a:t>社交网络应用的迅猛发展</a:t>
            </a:r>
          </a:p>
        </p:txBody>
      </p:sp>
      <p:pic>
        <p:nvPicPr>
          <p:cNvPr id="21508" name="图片 6">
            <a:extLst>
              <a:ext uri="{FF2B5EF4-FFF2-40B4-BE49-F238E27FC236}">
                <a16:creationId xmlns:a16="http://schemas.microsoft.com/office/drawing/2014/main" id="{2378CA50-C54C-49FD-9A06-2B9E9F9FD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5076825"/>
            <a:ext cx="184150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8">
            <a:extLst>
              <a:ext uri="{FF2B5EF4-FFF2-40B4-BE49-F238E27FC236}">
                <a16:creationId xmlns:a16="http://schemas.microsoft.com/office/drawing/2014/main" id="{1B288D32-F060-4492-B211-FF9A6BC7A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920875"/>
            <a:ext cx="508952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9">
            <a:extLst>
              <a:ext uri="{FF2B5EF4-FFF2-40B4-BE49-F238E27FC236}">
                <a16:creationId xmlns:a16="http://schemas.microsoft.com/office/drawing/2014/main" id="{C1265736-48D3-442E-B90C-A4655C76E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400" y="2092325"/>
            <a:ext cx="2611438"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图片 10">
            <a:extLst>
              <a:ext uri="{FF2B5EF4-FFF2-40B4-BE49-F238E27FC236}">
                <a16:creationId xmlns:a16="http://schemas.microsoft.com/office/drawing/2014/main" id="{C66055B0-8B22-4FD9-AA92-A10C92A99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1688" y="4910138"/>
            <a:ext cx="34099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图片 11">
            <a:extLst>
              <a:ext uri="{FF2B5EF4-FFF2-40B4-BE49-F238E27FC236}">
                <a16:creationId xmlns:a16="http://schemas.microsoft.com/office/drawing/2014/main" id="{D415F396-8E6C-40D3-B3C3-1D2649AAF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1688" y="5770563"/>
            <a:ext cx="4816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3A2023A2-51BB-4D0C-8EF8-15826414EC62}"/>
              </a:ext>
            </a:extLst>
          </p:cNvPr>
          <p:cNvSpPr>
            <a:spLocks noGrp="1" noChangeArrowheads="1"/>
          </p:cNvSpPr>
          <p:nvPr>
            <p:ph type="title"/>
          </p:nvPr>
        </p:nvSpPr>
        <p:spPr/>
        <p:txBody>
          <a:bodyPr/>
          <a:lstStyle/>
          <a:p>
            <a:endParaRPr lang="zh-CN" altLang="en-US"/>
          </a:p>
        </p:txBody>
      </p:sp>
      <p:pic>
        <p:nvPicPr>
          <p:cNvPr id="22531" name="图片 5">
            <a:extLst>
              <a:ext uri="{FF2B5EF4-FFF2-40B4-BE49-F238E27FC236}">
                <a16:creationId xmlns:a16="http://schemas.microsoft.com/office/drawing/2014/main" id="{7C2D4343-F28C-4CC8-BF8F-096157812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985838"/>
            <a:ext cx="7516813" cy="541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2208C7D1-7797-40AE-96CF-9F680D7BA442}"/>
              </a:ext>
            </a:extLst>
          </p:cNvPr>
          <p:cNvSpPr>
            <a:spLocks noGrp="1" noChangeArrowheads="1"/>
          </p:cNvSpPr>
          <p:nvPr>
            <p:ph type="title"/>
          </p:nvPr>
        </p:nvSpPr>
        <p:spPr/>
        <p:txBody>
          <a:bodyPr/>
          <a:lstStyle/>
          <a:p>
            <a:r>
              <a:rPr lang="en-US" altLang="zh-CN"/>
              <a:t>1. </a:t>
            </a:r>
            <a:r>
              <a:rPr lang="zh-CN" altLang="en-US"/>
              <a:t>社交网络概念</a:t>
            </a:r>
          </a:p>
        </p:txBody>
      </p:sp>
      <p:sp>
        <p:nvSpPr>
          <p:cNvPr id="23555" name="内容占位符 2">
            <a:extLst>
              <a:ext uri="{FF2B5EF4-FFF2-40B4-BE49-F238E27FC236}">
                <a16:creationId xmlns:a16="http://schemas.microsoft.com/office/drawing/2014/main" id="{B297FA10-540D-406C-AE40-62CFCF9E4A23}"/>
              </a:ext>
            </a:extLst>
          </p:cNvPr>
          <p:cNvSpPr>
            <a:spLocks noGrp="1" noChangeArrowheads="1"/>
          </p:cNvSpPr>
          <p:nvPr>
            <p:ph idx="1"/>
          </p:nvPr>
        </p:nvSpPr>
        <p:spPr>
          <a:xfrm>
            <a:off x="276225" y="946150"/>
            <a:ext cx="8589963" cy="4672013"/>
          </a:xfrm>
        </p:spPr>
        <p:txBody>
          <a:bodyPr/>
          <a:lstStyle/>
          <a:p>
            <a:pPr>
              <a:lnSpc>
                <a:spcPct val="150000"/>
              </a:lnSpc>
            </a:pPr>
            <a:r>
              <a:rPr lang="zh-CN" altLang="en-US" sz="2400"/>
              <a:t>在线社交网络的类型</a:t>
            </a:r>
            <a:endParaRPr lang="en-US" altLang="zh-CN" sz="2400"/>
          </a:p>
          <a:p>
            <a:pPr lvl="1">
              <a:lnSpc>
                <a:spcPct val="150000"/>
              </a:lnSpc>
            </a:pPr>
            <a:r>
              <a:rPr lang="zh-CN" altLang="en-US" sz="2200">
                <a:solidFill>
                  <a:srgbClr val="FF0000"/>
                </a:solidFill>
              </a:rPr>
              <a:t>即时消息类应用</a:t>
            </a:r>
            <a:r>
              <a:rPr lang="en-US" altLang="zh-CN" sz="2200"/>
              <a:t>: </a:t>
            </a:r>
            <a:r>
              <a:rPr lang="zh-CN" altLang="en-US" sz="2200"/>
              <a:t>如</a:t>
            </a:r>
            <a:r>
              <a:rPr lang="en-US" altLang="zh-CN" sz="2200"/>
              <a:t>MSN</a:t>
            </a:r>
            <a:r>
              <a:rPr lang="zh-CN" altLang="en-US" sz="2200"/>
              <a:t>、</a:t>
            </a:r>
            <a:r>
              <a:rPr lang="en-US" altLang="zh-CN" sz="2200"/>
              <a:t>QQ</a:t>
            </a:r>
            <a:r>
              <a:rPr lang="zh-CN" altLang="en-US" sz="2200"/>
              <a:t>、</a:t>
            </a:r>
            <a:r>
              <a:rPr lang="en-US" altLang="zh-CN" sz="2200"/>
              <a:t>AIM</a:t>
            </a:r>
            <a:r>
              <a:rPr lang="zh-CN" altLang="en-US" sz="2200"/>
              <a:t>、飞信、微信等；</a:t>
            </a:r>
          </a:p>
          <a:p>
            <a:pPr lvl="1">
              <a:lnSpc>
                <a:spcPct val="150000"/>
              </a:lnSpc>
            </a:pPr>
            <a:r>
              <a:rPr lang="zh-CN" altLang="en-US" sz="2200">
                <a:solidFill>
                  <a:srgbClr val="FF0000"/>
                </a:solidFill>
              </a:rPr>
              <a:t>在线社交类应用</a:t>
            </a:r>
            <a:r>
              <a:rPr lang="en-US" altLang="zh-CN" sz="2200"/>
              <a:t>:</a:t>
            </a:r>
            <a:r>
              <a:rPr lang="zh-CN" altLang="en-US" sz="2200"/>
              <a:t>如</a:t>
            </a:r>
            <a:r>
              <a:rPr lang="en-US" altLang="zh-CN" sz="2200"/>
              <a:t>Facebook</a:t>
            </a:r>
            <a:r>
              <a:rPr lang="zh-CN" altLang="en-US" sz="2200"/>
              <a:t>、</a:t>
            </a:r>
            <a:r>
              <a:rPr lang="en-US" altLang="zh-CN" sz="2200"/>
              <a:t>Google+</a:t>
            </a:r>
            <a:r>
              <a:rPr lang="zh-CN" altLang="en-US" sz="2200"/>
              <a:t>、人人网、开心网、</a:t>
            </a:r>
            <a:r>
              <a:rPr lang="en-US" altLang="zh-CN" sz="2200"/>
              <a:t>QQ</a:t>
            </a:r>
            <a:r>
              <a:rPr lang="zh-CN" altLang="en-US" sz="2200"/>
              <a:t>空间等；</a:t>
            </a:r>
          </a:p>
          <a:p>
            <a:pPr lvl="1">
              <a:lnSpc>
                <a:spcPct val="150000"/>
              </a:lnSpc>
            </a:pPr>
            <a:r>
              <a:rPr lang="zh-CN" altLang="en-US" sz="2200">
                <a:solidFill>
                  <a:srgbClr val="FF0000"/>
                </a:solidFill>
              </a:rPr>
              <a:t>微博类应用</a:t>
            </a:r>
            <a:r>
              <a:rPr lang="en-US" altLang="zh-CN" sz="2200"/>
              <a:t>: </a:t>
            </a:r>
            <a:r>
              <a:rPr lang="zh-CN" altLang="en-US" sz="2200"/>
              <a:t>如</a:t>
            </a:r>
            <a:r>
              <a:rPr lang="en-US" altLang="zh-CN" sz="2200"/>
              <a:t>Twitter</a:t>
            </a:r>
            <a:r>
              <a:rPr lang="zh-CN" altLang="en-US" sz="2200"/>
              <a:t>、新浪微博、腾讯微博、网易微博、搜狐微博等；</a:t>
            </a:r>
          </a:p>
          <a:p>
            <a:pPr lvl="1">
              <a:lnSpc>
                <a:spcPct val="150000"/>
              </a:lnSpc>
            </a:pPr>
            <a:r>
              <a:rPr lang="zh-CN" altLang="en-US" sz="2200">
                <a:solidFill>
                  <a:srgbClr val="FF0000"/>
                </a:solidFill>
              </a:rPr>
              <a:t>共享空间类应用</a:t>
            </a:r>
            <a:r>
              <a:rPr lang="en-US" altLang="zh-CN" sz="2200"/>
              <a:t>: </a:t>
            </a:r>
            <a:r>
              <a:rPr lang="zh-CN" altLang="en-US" sz="2200"/>
              <a:t>如论坛、博客、视频分享、社会书签、在线购物等。</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811896E6-DCDB-47E3-8595-A395DC62F836}"/>
              </a:ext>
            </a:extLst>
          </p:cNvPr>
          <p:cNvSpPr>
            <a:spLocks noGrp="1" noChangeArrowheads="1"/>
          </p:cNvSpPr>
          <p:nvPr>
            <p:ph type="title"/>
          </p:nvPr>
        </p:nvSpPr>
        <p:spPr/>
        <p:txBody>
          <a:bodyPr/>
          <a:lstStyle/>
          <a:p>
            <a:r>
              <a:rPr lang="zh-CN" altLang="en-US"/>
              <a:t>主要内容</a:t>
            </a:r>
          </a:p>
        </p:txBody>
      </p:sp>
      <p:sp>
        <p:nvSpPr>
          <p:cNvPr id="24579" name="内容占位符 2">
            <a:extLst>
              <a:ext uri="{FF2B5EF4-FFF2-40B4-BE49-F238E27FC236}">
                <a16:creationId xmlns:a16="http://schemas.microsoft.com/office/drawing/2014/main" id="{BF5F8A00-26C1-4535-8AA0-FFCC4F76A66A}"/>
              </a:ext>
            </a:extLst>
          </p:cNvPr>
          <p:cNvSpPr>
            <a:spLocks noGrp="1" noChangeArrowheads="1"/>
          </p:cNvSpPr>
          <p:nvPr>
            <p:ph idx="1"/>
          </p:nvPr>
        </p:nvSpPr>
        <p:spPr>
          <a:xfrm>
            <a:off x="276225" y="946150"/>
            <a:ext cx="8589963" cy="5319713"/>
          </a:xfrm>
        </p:spPr>
        <p:txBody>
          <a:bodyPr/>
          <a:lstStyle/>
          <a:p>
            <a:pPr>
              <a:lnSpc>
                <a:spcPct val="150000"/>
              </a:lnSpc>
            </a:pPr>
            <a:r>
              <a:rPr lang="zh-CN" altLang="en-US"/>
              <a:t>社交网络的概念</a:t>
            </a:r>
            <a:endParaRPr lang="en-US" altLang="zh-CN"/>
          </a:p>
          <a:p>
            <a:pPr>
              <a:lnSpc>
                <a:spcPct val="150000"/>
              </a:lnSpc>
            </a:pPr>
            <a:r>
              <a:rPr lang="zh-CN" altLang="en-US">
                <a:solidFill>
                  <a:schemeClr val="accent2"/>
                </a:solidFill>
              </a:rPr>
              <a:t>社交网络的地位和作用</a:t>
            </a:r>
            <a:endParaRPr lang="en-US" altLang="zh-CN">
              <a:solidFill>
                <a:schemeClr val="accent2"/>
              </a:solidFill>
            </a:endParaRPr>
          </a:p>
          <a:p>
            <a:pPr>
              <a:lnSpc>
                <a:spcPct val="150000"/>
              </a:lnSpc>
            </a:pPr>
            <a:r>
              <a:rPr lang="zh-CN" altLang="en-US"/>
              <a:t>交通网络抽取、分析与挖掘</a:t>
            </a:r>
            <a:endParaRPr lang="en-US" altLang="zh-CN"/>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F735D487-5E64-4F50-A9EB-03AB051837AA}"/>
              </a:ext>
            </a:extLst>
          </p:cNvPr>
          <p:cNvSpPr>
            <a:spLocks noGrp="1" noChangeArrowheads="1"/>
          </p:cNvSpPr>
          <p:nvPr>
            <p:ph type="title"/>
          </p:nvPr>
        </p:nvSpPr>
        <p:spPr/>
        <p:txBody>
          <a:bodyPr/>
          <a:lstStyle/>
          <a:p>
            <a:r>
              <a:rPr lang="en-US" altLang="zh-CN"/>
              <a:t>2. </a:t>
            </a:r>
            <a:r>
              <a:rPr lang="zh-CN" altLang="en-US"/>
              <a:t>社交网络的地位和作用</a:t>
            </a:r>
          </a:p>
        </p:txBody>
      </p:sp>
      <p:sp>
        <p:nvSpPr>
          <p:cNvPr id="6" name="圆角矩形 5">
            <a:extLst>
              <a:ext uri="{FF2B5EF4-FFF2-40B4-BE49-F238E27FC236}">
                <a16:creationId xmlns:a16="http://schemas.microsoft.com/office/drawing/2014/main" id="{F7B00815-5993-4E06-98F6-3F44143109DB}"/>
              </a:ext>
            </a:extLst>
          </p:cNvPr>
          <p:cNvSpPr/>
          <p:nvPr/>
        </p:nvSpPr>
        <p:spPr bwMode="auto">
          <a:xfrm>
            <a:off x="658813"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政治</a:t>
            </a:r>
          </a:p>
        </p:txBody>
      </p:sp>
      <p:sp>
        <p:nvSpPr>
          <p:cNvPr id="7" name="圆角矩形 6">
            <a:extLst>
              <a:ext uri="{FF2B5EF4-FFF2-40B4-BE49-F238E27FC236}">
                <a16:creationId xmlns:a16="http://schemas.microsoft.com/office/drawing/2014/main" id="{17989962-2B65-403C-BD71-8D3DB1FDF889}"/>
              </a:ext>
            </a:extLst>
          </p:cNvPr>
          <p:cNvSpPr/>
          <p:nvPr/>
        </p:nvSpPr>
        <p:spPr bwMode="auto">
          <a:xfrm>
            <a:off x="2706688" y="1257300"/>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lang="zh-CN" altLang="en-US" sz="2215" dirty="0">
                <a:solidFill>
                  <a:srgbClr val="000066"/>
                </a:solidFill>
                <a:latin typeface="Times New Roman" pitchFamily="18" charset="0"/>
                <a:ea typeface="宋体" pitchFamily="2" charset="-122"/>
              </a:rPr>
              <a:t>经济</a:t>
            </a:r>
            <a:endParaRPr kumimoji="1" lang="zh-CN" altLang="en-US" sz="2215" b="1" dirty="0">
              <a:solidFill>
                <a:srgbClr val="000066"/>
              </a:solidFill>
              <a:latin typeface="Times New Roman" pitchFamily="18" charset="0"/>
              <a:ea typeface="宋体" pitchFamily="2" charset="-122"/>
            </a:endParaRPr>
          </a:p>
        </p:txBody>
      </p:sp>
      <p:sp>
        <p:nvSpPr>
          <p:cNvPr id="8" name="圆角矩形 7">
            <a:extLst>
              <a:ext uri="{FF2B5EF4-FFF2-40B4-BE49-F238E27FC236}">
                <a16:creationId xmlns:a16="http://schemas.microsoft.com/office/drawing/2014/main" id="{89AD07AE-7648-4DEE-A292-C7A7E095ADBB}"/>
              </a:ext>
            </a:extLst>
          </p:cNvPr>
          <p:cNvSpPr/>
          <p:nvPr/>
        </p:nvSpPr>
        <p:spPr bwMode="auto">
          <a:xfrm>
            <a:off x="4779963"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文化</a:t>
            </a:r>
          </a:p>
        </p:txBody>
      </p:sp>
      <p:sp>
        <p:nvSpPr>
          <p:cNvPr id="9" name="圆角矩形 8">
            <a:extLst>
              <a:ext uri="{FF2B5EF4-FFF2-40B4-BE49-F238E27FC236}">
                <a16:creationId xmlns:a16="http://schemas.microsoft.com/office/drawing/2014/main" id="{D78EE23E-BAE3-4775-9F9C-A93B50AE5E3E}"/>
              </a:ext>
            </a:extLst>
          </p:cNvPr>
          <p:cNvSpPr/>
          <p:nvPr/>
        </p:nvSpPr>
        <p:spPr bwMode="auto">
          <a:xfrm>
            <a:off x="6853238" y="1279525"/>
            <a:ext cx="1468437" cy="4667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84406" tIns="42203" rIns="84406" bIns="42203"/>
          <a:lstStyle/>
          <a:p>
            <a:pPr algn="ctr" defTabSz="844083" eaLnBrk="1" hangingPunct="1">
              <a:defRPr/>
            </a:pPr>
            <a:r>
              <a:rPr kumimoji="1" lang="zh-CN" altLang="en-US" sz="2215" b="1" dirty="0">
                <a:solidFill>
                  <a:srgbClr val="000066"/>
                </a:solidFill>
                <a:latin typeface="Times New Roman" pitchFamily="18" charset="0"/>
                <a:ea typeface="宋体" pitchFamily="2" charset="-122"/>
              </a:rPr>
              <a:t>生活</a:t>
            </a:r>
          </a:p>
        </p:txBody>
      </p:sp>
      <p:pic>
        <p:nvPicPr>
          <p:cNvPr id="25607" name="图片 9">
            <a:extLst>
              <a:ext uri="{FF2B5EF4-FFF2-40B4-BE49-F238E27FC236}">
                <a16:creationId xmlns:a16="http://schemas.microsoft.com/office/drawing/2014/main" id="{98607F0F-C350-4270-9BA9-B6299FB4C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32" b="3436"/>
          <a:stretch>
            <a:fillRect/>
          </a:stretch>
        </p:blipFill>
        <p:spPr bwMode="auto">
          <a:xfrm>
            <a:off x="484188" y="1895475"/>
            <a:ext cx="811847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theme/theme1.xml><?xml version="1.0" encoding="utf-8"?>
<a:theme xmlns:a="http://schemas.openxmlformats.org/drawingml/2006/main" name="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19304</TotalTime>
  <Words>1672</Words>
  <Application>Microsoft Office PowerPoint</Application>
  <PresentationFormat>全屏显示(4:3)</PresentationFormat>
  <Paragraphs>198</Paragraphs>
  <Slides>41</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49" baseType="lpstr">
      <vt:lpstr>华文仿宋</vt:lpstr>
      <vt:lpstr>华文行楷</vt:lpstr>
      <vt:lpstr>华文中宋</vt:lpstr>
      <vt:lpstr>宋体</vt:lpstr>
      <vt:lpstr>Times New Roman</vt:lpstr>
      <vt:lpstr>Wingdings</vt:lpstr>
      <vt:lpstr>Grid</vt:lpstr>
      <vt:lpstr>位图图像</vt:lpstr>
      <vt:lpstr>社交网络</vt:lpstr>
      <vt:lpstr>主要内容</vt:lpstr>
      <vt:lpstr>主要内容</vt:lpstr>
      <vt:lpstr>1. 社交网络概念</vt:lpstr>
      <vt:lpstr>1. 社交网络概念</vt:lpstr>
      <vt:lpstr>PowerPoint 演示文稿</vt:lpstr>
      <vt:lpstr>1. 社交网络概念</vt:lpstr>
      <vt:lpstr>主要内容</vt:lpstr>
      <vt:lpstr>2. 社交网络的地位和作用</vt:lpstr>
      <vt:lpstr>2. 社交网络的地位和作用</vt:lpstr>
      <vt:lpstr>2. 社交网络的地位和作用</vt:lpstr>
      <vt:lpstr>2. 社交网络的地位和作用</vt:lpstr>
      <vt:lpstr>社交网络的特性</vt:lpstr>
      <vt:lpstr>主要内容</vt:lpstr>
      <vt:lpstr>3. 社交网络抽取、分析与挖掘</vt:lpstr>
      <vt:lpstr>3. 社交网络抽取、分析与挖掘</vt:lpstr>
      <vt:lpstr>3.1 社交网络的表示</vt:lpstr>
      <vt:lpstr>3.1 社交网络的表示</vt:lpstr>
      <vt:lpstr>3.2 社交网络抽取</vt:lpstr>
      <vt:lpstr>3.2 分类</vt:lpstr>
      <vt:lpstr>3.2 分类</vt:lpstr>
      <vt:lpstr>3.3 链接预测</vt:lpstr>
      <vt:lpstr>3.4 社区检测</vt:lpstr>
      <vt:lpstr>3.4 社区检测</vt:lpstr>
      <vt:lpstr>3.4 社区检测</vt:lpstr>
      <vt:lpstr>3.4.1 基于节点聚类的方法</vt:lpstr>
      <vt:lpstr>3.4.1 基于节点聚类的方法</vt:lpstr>
      <vt:lpstr>3.4.1 基于节点聚类的方法</vt:lpstr>
      <vt:lpstr>3.4.1 基于节点聚类的方法</vt:lpstr>
      <vt:lpstr>3.4.1 基于节点聚类的方法</vt:lpstr>
      <vt:lpstr>3.4.1 基于节点聚类的方法</vt:lpstr>
      <vt:lpstr>算法实现思想</vt:lpstr>
      <vt:lpstr>基于节点聚类的方法</vt:lpstr>
      <vt:lpstr>基于节点聚类的方法</vt:lpstr>
      <vt:lpstr>基于节点聚类的方法</vt:lpstr>
      <vt:lpstr>基于节点聚类的方法</vt:lpstr>
      <vt:lpstr>基于图分割的方法</vt:lpstr>
      <vt:lpstr>群体用户行为分析</vt:lpstr>
      <vt:lpstr>群体用户行为分析</vt:lpstr>
      <vt:lpstr>群体用户行为分析</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863课题“网络环境的系统软件核心技术 及运行平台”成果汇报</dc:title>
  <dc:creator>Ma Dian Fu</dc:creator>
  <cp:lastModifiedBy>ZhaoQY</cp:lastModifiedBy>
  <cp:revision>2152</cp:revision>
  <dcterms:created xsi:type="dcterms:W3CDTF">2004-03-10T10:42:25Z</dcterms:created>
  <dcterms:modified xsi:type="dcterms:W3CDTF">2021-12-13T07:47:32Z</dcterms:modified>
</cp:coreProperties>
</file>